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90599" r:id="rId1"/>
  </p:sldMasterIdLst>
  <p:notesMasterIdLst>
    <p:notesMasterId r:id="rId33"/>
  </p:notesMasterIdLst>
  <p:handoutMasterIdLst>
    <p:handoutMasterId r:id="rId34"/>
  </p:handoutMasterIdLst>
  <p:sldIdLst>
    <p:sldId id="3158" r:id="rId2"/>
    <p:sldId id="2775" r:id="rId3"/>
    <p:sldId id="2420" r:id="rId4"/>
    <p:sldId id="2421" r:id="rId5"/>
    <p:sldId id="1424" r:id="rId6"/>
    <p:sldId id="1430" r:id="rId7"/>
    <p:sldId id="1431" r:id="rId8"/>
    <p:sldId id="3161" r:id="rId9"/>
    <p:sldId id="2807" r:id="rId10"/>
    <p:sldId id="3162" r:id="rId11"/>
    <p:sldId id="2126" r:id="rId12"/>
    <p:sldId id="3159" r:id="rId13"/>
    <p:sldId id="3160" r:id="rId14"/>
    <p:sldId id="2790" r:id="rId15"/>
    <p:sldId id="2794" r:id="rId16"/>
    <p:sldId id="2795" r:id="rId17"/>
    <p:sldId id="2796" r:id="rId18"/>
    <p:sldId id="2793" r:id="rId19"/>
    <p:sldId id="2735" r:id="rId20"/>
    <p:sldId id="2797" r:id="rId21"/>
    <p:sldId id="2798" r:id="rId22"/>
    <p:sldId id="2791" r:id="rId23"/>
    <p:sldId id="2799" r:id="rId24"/>
    <p:sldId id="2801" r:id="rId25"/>
    <p:sldId id="2802" r:id="rId26"/>
    <p:sldId id="2800" r:id="rId27"/>
    <p:sldId id="2803" r:id="rId28"/>
    <p:sldId id="2804" r:id="rId29"/>
    <p:sldId id="2805" r:id="rId30"/>
    <p:sldId id="2789" r:id="rId31"/>
    <p:sldId id="2806" r:id="rId32"/>
  </p:sldIdLst>
  <p:sldSz cx="12192000" cy="6858000"/>
  <p:notesSz cx="6877050" cy="965358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323">
          <p15:clr>
            <a:srgbClr val="A4A3A4"/>
          </p15:clr>
        </p15:guide>
        <p15:guide id="3" orient="horz" pos="3888">
          <p15:clr>
            <a:srgbClr val="A4A3A4"/>
          </p15:clr>
        </p15:guide>
        <p15:guide id="4" orient="horz" pos="659">
          <p15:clr>
            <a:srgbClr val="A4A3A4"/>
          </p15:clr>
        </p15:guide>
        <p15:guide id="5" orient="horz" pos="1344">
          <p15:clr>
            <a:srgbClr val="A4A3A4"/>
          </p15:clr>
        </p15:guide>
        <p15:guide id="6" pos="7424">
          <p15:clr>
            <a:srgbClr val="A4A3A4"/>
          </p15:clr>
        </p15:guide>
        <p15:guide id="7" pos="256">
          <p15:clr>
            <a:srgbClr val="A4A3A4"/>
          </p15:clr>
        </p15:guide>
        <p15:guide id="8" pos="6016">
          <p15:clr>
            <a:srgbClr val="A4A3A4"/>
          </p15:clr>
        </p15:guide>
        <p15:guide id="9">
          <p15:clr>
            <a:srgbClr val="A4A3A4"/>
          </p15:clr>
        </p15:guide>
        <p15:guide id="10" pos="3915">
          <p15:clr>
            <a:srgbClr val="A4A3A4"/>
          </p15:clr>
        </p15:guide>
        <p15:guide id="11" pos="3767">
          <p15:clr>
            <a:srgbClr val="A4A3A4"/>
          </p15:clr>
        </p15:guide>
      </p15:sldGuideLst>
    </p:ext>
    <p:ext uri="{2D200454-40CA-4A62-9FC3-DE9A4176ACB9}">
      <p15:notesGuideLst xmlns:p15="http://schemas.microsoft.com/office/powerpoint/2012/main">
        <p15:guide id="1" orient="horz" pos="3041">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1534C"/>
    <a:srgbClr val="4B0082"/>
    <a:srgbClr val="2084D9"/>
    <a:srgbClr val="1E00AA"/>
    <a:srgbClr val="B7B1A9"/>
    <a:srgbClr val="800080"/>
    <a:srgbClr val="0000FF"/>
    <a:srgbClr val="CC6600"/>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89650" autoAdjust="0"/>
  </p:normalViewPr>
  <p:slideViewPr>
    <p:cSldViewPr>
      <p:cViewPr varScale="1">
        <p:scale>
          <a:sx n="66" d="100"/>
          <a:sy n="66" d="100"/>
        </p:scale>
        <p:origin x="730" y="38"/>
      </p:cViewPr>
      <p:guideLst>
        <p:guide orient="horz" pos="2160"/>
        <p:guide orient="horz" pos="323"/>
        <p:guide orient="horz" pos="3888"/>
        <p:guide orient="horz" pos="659"/>
        <p:guide orient="horz" pos="1344"/>
        <p:guide pos="7424"/>
        <p:guide pos="256"/>
        <p:guide pos="6016"/>
        <p:guide/>
        <p:guide pos="3915"/>
        <p:guide pos="37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3041"/>
        <p:guide pos="216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207D7-60BF-46DF-9945-24D0F96FE755}"/>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99D1DF8-51D9-43AD-8027-3B8E0AC2571A}"/>
              </a:ext>
            </a:extLst>
          </p:cNvPr>
          <p:cNvSpPr>
            <a:spLocks noGrp="1"/>
          </p:cNvSpPr>
          <p:nvPr>
            <p:ph type="dt" sz="quarter"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A0FF28E-E525-42EE-857D-792E100867CA}" type="datetimeFigureOut">
              <a:rPr lang="en-US"/>
              <a:pPr>
                <a:defRPr/>
              </a:pPr>
              <a:t>8/20/2024</a:t>
            </a:fld>
            <a:endParaRPr lang="en-US"/>
          </a:p>
        </p:txBody>
      </p:sp>
      <p:sp>
        <p:nvSpPr>
          <p:cNvPr id="4" name="Footer Placeholder 3">
            <a:extLst>
              <a:ext uri="{FF2B5EF4-FFF2-40B4-BE49-F238E27FC236}">
                <a16:creationId xmlns:a16="http://schemas.microsoft.com/office/drawing/2014/main" id="{1C90F292-6BE0-4EEC-9F52-42685E9F97EA}"/>
              </a:ext>
            </a:extLst>
          </p:cNvPr>
          <p:cNvSpPr>
            <a:spLocks noGrp="1"/>
          </p:cNvSpPr>
          <p:nvPr>
            <p:ph type="ftr" sz="quarter" idx="2"/>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BDF1AAA0-44C7-4A29-9051-B81E13952E6A}"/>
              </a:ext>
            </a:extLst>
          </p:cNvPr>
          <p:cNvSpPr>
            <a:spLocks noGrp="1"/>
          </p:cNvSpPr>
          <p:nvPr>
            <p:ph type="sldNum" sz="quarter" idx="3"/>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D639735-B964-4C2F-9A63-A31AFF6ED76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87DE53-29E6-46B2-9867-1A2B5B1F2119}"/>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4B5F8EF-6146-4B30-A7D9-1EF0B36BDE76}"/>
              </a:ext>
            </a:extLst>
          </p:cNvPr>
          <p:cNvSpPr>
            <a:spLocks noGrp="1"/>
          </p:cNvSpPr>
          <p:nvPr>
            <p:ph type="dt"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FB1BA4D-5274-4AEB-9621-80CF81EECEE2}" type="datetimeFigureOut">
              <a:rPr lang="en-US"/>
              <a:pPr>
                <a:defRPr/>
              </a:pPr>
              <a:t>8/20/2024</a:t>
            </a:fld>
            <a:endParaRPr lang="en-US"/>
          </a:p>
        </p:txBody>
      </p:sp>
      <p:sp>
        <p:nvSpPr>
          <p:cNvPr id="4" name="Slide Image Placeholder 3">
            <a:extLst>
              <a:ext uri="{FF2B5EF4-FFF2-40B4-BE49-F238E27FC236}">
                <a16:creationId xmlns:a16="http://schemas.microsoft.com/office/drawing/2014/main" id="{C1FC8D86-254D-49F8-8287-525A5CA905CA}"/>
              </a:ext>
            </a:extLst>
          </p:cNvPr>
          <p:cNvSpPr>
            <a:spLocks noGrp="1" noRot="1" noChangeAspect="1"/>
          </p:cNvSpPr>
          <p:nvPr>
            <p:ph type="sldImg" idx="2"/>
          </p:nvPr>
        </p:nvSpPr>
        <p:spPr>
          <a:xfrm>
            <a:off x="222250" y="723900"/>
            <a:ext cx="6432550" cy="3619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01048EB-505D-484A-BA93-533B333BFF9A}"/>
              </a:ext>
            </a:extLst>
          </p:cNvPr>
          <p:cNvSpPr>
            <a:spLocks noGrp="1"/>
          </p:cNvSpPr>
          <p:nvPr>
            <p:ph type="body" sz="quarter" idx="3"/>
          </p:nvPr>
        </p:nvSpPr>
        <p:spPr>
          <a:xfrm>
            <a:off x="687388" y="4586288"/>
            <a:ext cx="5502275" cy="43434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F654B28A-7F0D-4254-83B0-1B423DEAE861}"/>
              </a:ext>
            </a:extLst>
          </p:cNvPr>
          <p:cNvSpPr>
            <a:spLocks noGrp="1"/>
          </p:cNvSpPr>
          <p:nvPr>
            <p:ph type="ftr" sz="quarter" idx="4"/>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BCEA8B9E-16C6-4861-A311-2A1783644CF1}"/>
              </a:ext>
            </a:extLst>
          </p:cNvPr>
          <p:cNvSpPr>
            <a:spLocks noGrp="1"/>
          </p:cNvSpPr>
          <p:nvPr>
            <p:ph type="sldNum" sz="quarter" idx="5"/>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BC103B0-5997-49BB-8BF4-7D5DCADD82D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1B99C803-322A-40AD-AB9B-BFBC557452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501BF02B-EFC7-4B92-BEF1-5FFDD477D6E4}"/>
              </a:ext>
            </a:extLst>
          </p:cNvPr>
          <p:cNvSpPr>
            <a:spLocks noGrp="1"/>
          </p:cNvSpPr>
          <p:nvPr>
            <p:ph type="body" idx="1"/>
          </p:nvPr>
        </p:nvSpPr>
        <p:spPr bwMode="auto"/>
        <p:txBody>
          <a:bodyPr wrap="square" numCol="1" anchor="t" anchorCtr="0" compatLnSpc="1">
            <a:prstTxWarp prst="textNoShape">
              <a:avLst/>
            </a:prstTxWarp>
            <a:normAutofit lnSpcReduction="10000"/>
          </a:bodyPr>
          <a:lstStyle/>
          <a:p>
            <a:pPr>
              <a:defRPr/>
            </a:pPr>
            <a:r>
              <a:rPr lang="en-US" altLang="en-US" dirty="0"/>
              <a:t>Key point</a:t>
            </a:r>
          </a:p>
          <a:p>
            <a:pPr>
              <a:defRPr/>
            </a:pPr>
            <a:r>
              <a:rPr lang="en-US" altLang="en-US" dirty="0"/>
              <a:t>The need of consciousness is fulfilled by activities of consciousness</a:t>
            </a:r>
          </a:p>
          <a:p>
            <a:pPr>
              <a:defRPr/>
            </a:pPr>
            <a:endParaRPr lang="en-US" altLang="en-US" dirty="0"/>
          </a:p>
          <a:p>
            <a:pPr>
              <a:defRPr/>
            </a:pPr>
            <a:r>
              <a:rPr lang="en-US" altLang="en-US" dirty="0"/>
              <a:t>Elaboration</a:t>
            </a:r>
          </a:p>
          <a:p>
            <a:pPr>
              <a:buFont typeface="Symbol" panose="05050102010706020507" pitchFamily="18" charset="2"/>
              <a:buNone/>
              <a:defRPr/>
            </a:pPr>
            <a:r>
              <a:rPr lang="en-US" altLang="en-US" dirty="0"/>
              <a:t>Need of the Self is feeling in consciousness</a:t>
            </a:r>
          </a:p>
          <a:p>
            <a:pPr>
              <a:buFont typeface="Symbol" panose="05050102010706020507" pitchFamily="18" charset="2"/>
              <a:buNone/>
              <a:defRPr/>
            </a:pPr>
            <a:r>
              <a:rPr lang="en-US" altLang="en-US" dirty="0"/>
              <a:t>Fulfilled by Activities of consciousness</a:t>
            </a:r>
          </a:p>
          <a:p>
            <a:pPr>
              <a:buFont typeface="Symbol" panose="05050102010706020507" pitchFamily="18" charset="2"/>
              <a:buNone/>
              <a:defRPr/>
            </a:pPr>
            <a:r>
              <a:rPr lang="en-US" altLang="en-US" dirty="0"/>
              <a:t>(can’t be fulfilled by material – will come later)</a:t>
            </a:r>
          </a:p>
          <a:p>
            <a:pPr>
              <a:defRPr/>
            </a:pPr>
            <a:endParaRPr lang="en-US" altLang="en-US" dirty="0"/>
          </a:p>
          <a:p>
            <a:pPr>
              <a:defRPr/>
            </a:pPr>
            <a:endParaRPr lang="en-US" altLang="en-US" dirty="0"/>
          </a:p>
          <a:p>
            <a:pPr>
              <a:defRPr/>
            </a:pPr>
            <a:r>
              <a:rPr lang="en-US" altLang="en-US" u="sng" dirty="0"/>
              <a:t>Examples</a:t>
            </a:r>
          </a:p>
          <a:p>
            <a:pPr>
              <a:defRPr/>
            </a:pPr>
            <a:r>
              <a:rPr lang="en-US" altLang="en-US" dirty="0"/>
              <a:t>Fulfilled by</a:t>
            </a:r>
          </a:p>
          <a:p>
            <a:pPr>
              <a:defRPr/>
            </a:pPr>
            <a:r>
              <a:rPr lang="en-US" altLang="en-US" dirty="0"/>
              <a:t>	</a:t>
            </a:r>
            <a:r>
              <a:rPr lang="en-US" altLang="en-US" dirty="0">
                <a:latin typeface="Arial" panose="020B0604020202020204" pitchFamily="34" charset="0"/>
                <a:cs typeface="Arial" panose="020B0604020202020204" pitchFamily="34" charset="0"/>
              </a:rPr>
              <a:t>Flower to Father – flower is only a symbol. Feeling is primary. 	Feelings ka bandh </a:t>
            </a:r>
            <a:r>
              <a:rPr lang="en-US" altLang="en-US" dirty="0" err="1">
                <a:latin typeface="Arial" panose="020B0604020202020204" pitchFamily="34" charset="0"/>
                <a:cs typeface="Arial" panose="020B0604020202020204" pitchFamily="34" charset="0"/>
              </a:rPr>
              <a:t>mein</a:t>
            </a:r>
            <a:r>
              <a:rPr lang="en-US" altLang="en-US" dirty="0">
                <a:latin typeface="Arial" panose="020B0604020202020204" pitchFamily="34" charset="0"/>
                <a:cs typeface="Arial" panose="020B0604020202020204" pitchFamily="34" charset="0"/>
              </a:rPr>
              <a:t> band </a:t>
            </a:r>
            <a:r>
              <a:rPr lang="en-US" altLang="en-US" dirty="0" err="1">
                <a:latin typeface="Arial" panose="020B0604020202020204" pitchFamily="34" charset="0"/>
                <a:cs typeface="Arial" panose="020B0604020202020204" pitchFamily="34" charset="0"/>
              </a:rPr>
              <a:t>kar</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rakha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hai</a:t>
            </a:r>
            <a:r>
              <a:rPr lang="en-US" altLang="en-US" dirty="0">
                <a:latin typeface="Arial" panose="020B0604020202020204" pitchFamily="34" charset="0"/>
                <a:cs typeface="Arial" panose="020B0604020202020204" pitchFamily="34" charset="0"/>
              </a:rPr>
              <a:t> – 		feelings ka </a:t>
            </a:r>
            <a:r>
              <a:rPr lang="en-US" altLang="en-US" dirty="0" err="1">
                <a:latin typeface="Arial" panose="020B0604020202020204" pitchFamily="34" charset="0"/>
                <a:cs typeface="Arial" panose="020B0604020202020204" pitchFamily="34" charset="0"/>
              </a:rPr>
              <a:t>aadan-pradan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nahin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hota</a:t>
            </a:r>
            <a:r>
              <a:rPr lang="en-US" altLang="en-US" dirty="0">
                <a:latin typeface="Arial" panose="020B0604020202020204" pitchFamily="34" charset="0"/>
                <a:cs typeface="Arial" panose="020B0604020202020204" pitchFamily="34" charset="0"/>
              </a:rPr>
              <a:t>. 			Feelings ka exchange </a:t>
            </a:r>
            <a:r>
              <a:rPr lang="en-US" altLang="en-US" dirty="0" err="1">
                <a:latin typeface="Arial" panose="020B0604020202020204" pitchFamily="34" charset="0"/>
                <a:cs typeface="Arial" panose="020B0604020202020204" pitchFamily="34" charset="0"/>
              </a:rPr>
              <a:t>bhi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sukhi</a:t>
            </a:r>
            <a:r>
              <a:rPr lang="en-US" altLang="en-US" dirty="0">
                <a:latin typeface="Arial" panose="020B0604020202020204" pitchFamily="34" charset="0"/>
                <a:cs typeface="Arial" panose="020B0604020202020204" pitchFamily="34" charset="0"/>
              </a:rPr>
              <a:t> hone ka </a:t>
            </a:r>
            <a:r>
              <a:rPr lang="en-US" altLang="en-US" dirty="0" err="1">
                <a:latin typeface="Arial" panose="020B0604020202020204" pitchFamily="34" charset="0"/>
                <a:cs typeface="Arial" panose="020B0604020202020204" pitchFamily="34" charset="0"/>
              </a:rPr>
              <a:t>tareeka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hai</a:t>
            </a:r>
            <a:r>
              <a:rPr lang="en-US" altLang="en-US" dirty="0">
                <a:latin typeface="Arial" panose="020B0604020202020204" pitchFamily="34" charset="0"/>
                <a:cs typeface="Arial" panose="020B0604020202020204" pitchFamily="34" charset="0"/>
              </a:rPr>
              <a:t>, yeh </a:t>
            </a:r>
            <a:r>
              <a:rPr lang="en-US" altLang="en-US" dirty="0" err="1">
                <a:latin typeface="Arial" panose="020B0604020202020204" pitchFamily="34" charset="0"/>
                <a:cs typeface="Arial" panose="020B0604020202020204" pitchFamily="34" charset="0"/>
              </a:rPr>
              <a:t>dhyan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mein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nahin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aaya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rahta</a:t>
            </a:r>
            <a:endParaRPr lang="en-US" altLang="en-US" dirty="0">
              <a:latin typeface="Arial" panose="020B0604020202020204" pitchFamily="34" charset="0"/>
              <a:cs typeface="Arial" panose="020B0604020202020204" pitchFamily="34" charset="0"/>
            </a:endParaRPr>
          </a:p>
          <a:p>
            <a:pPr>
              <a:defRPr/>
            </a:pPr>
            <a:endParaRPr lang="en-US" altLang="en-US" dirty="0">
              <a:latin typeface="Arial" panose="020B0604020202020204" pitchFamily="34" charset="0"/>
              <a:cs typeface="Arial" panose="020B0604020202020204" pitchFamily="34" charset="0"/>
            </a:endParaRPr>
          </a:p>
          <a:p>
            <a:pPr>
              <a:defRPr/>
            </a:pPr>
            <a:r>
              <a:rPr lang="en-US" altLang="en-US" dirty="0">
                <a:latin typeface="Arial" panose="020B0604020202020204" pitchFamily="34" charset="0"/>
                <a:cs typeface="Arial" panose="020B0604020202020204" pitchFamily="34" charset="0"/>
              </a:rPr>
              <a:t>One cant fulfill the other</a:t>
            </a:r>
          </a:p>
          <a:p>
            <a:pPr>
              <a:defRPr/>
            </a:pPr>
            <a:r>
              <a:rPr lang="en-US" altLang="en-US" dirty="0">
                <a:latin typeface="Arial" panose="020B0604020202020204" pitchFamily="34" charset="0"/>
                <a:cs typeface="Arial" panose="020B0604020202020204" pitchFamily="34" charset="0"/>
              </a:rPr>
              <a:t>	</a:t>
            </a:r>
            <a:r>
              <a:rPr lang="fr-FR" altLang="en-US" dirty="0">
                <a:latin typeface="Arial" panose="020B0604020202020204" pitchFamily="34" charset="0"/>
                <a:cs typeface="Arial" panose="020B0604020202020204" pitchFamily="34" charset="0"/>
              </a:rPr>
              <a:t>Exclusive </a:t>
            </a:r>
            <a:r>
              <a:rPr lang="fr-FR" altLang="en-US" dirty="0" err="1">
                <a:latin typeface="Arial" panose="020B0604020202020204" pitchFamily="34" charset="0"/>
                <a:cs typeface="Arial" panose="020B0604020202020204" pitchFamily="34" charset="0"/>
              </a:rPr>
              <a:t>dress</a:t>
            </a:r>
            <a:r>
              <a:rPr lang="fr-FR" altLang="en-US" dirty="0">
                <a:latin typeface="Arial" panose="020B0604020202020204" pitchFamily="34" charset="0"/>
                <a:cs typeface="Arial" panose="020B0604020202020204" pitchFamily="34" charset="0"/>
              </a:rPr>
              <a:t> – attention </a:t>
            </a:r>
            <a:r>
              <a:rPr lang="fr-FR" altLang="en-US" dirty="0" err="1">
                <a:latin typeface="Arial" panose="020B0604020202020204" pitchFamily="34" charset="0"/>
                <a:cs typeface="Arial" panose="020B0604020202020204" pitchFamily="34" charset="0"/>
              </a:rPr>
              <a:t>neq</a:t>
            </a:r>
            <a:r>
              <a:rPr lang="fr-FR" altLang="en-US" dirty="0">
                <a:latin typeface="Arial" panose="020B0604020202020204" pitchFamily="34" charset="0"/>
                <a:cs typeface="Arial" panose="020B0604020202020204" pitchFamily="34" charset="0"/>
              </a:rPr>
              <a:t> respect. </a:t>
            </a:r>
            <a:r>
              <a:rPr lang="fr-FR" altLang="en-US" dirty="0" err="1">
                <a:latin typeface="Arial" panose="020B0604020202020204" pitchFamily="34" charset="0"/>
                <a:cs typeface="Arial" panose="020B0604020202020204" pitchFamily="34" charset="0"/>
              </a:rPr>
              <a:t>Dress</a:t>
            </a:r>
            <a:r>
              <a:rPr lang="fr-FR" altLang="en-US" dirty="0">
                <a:latin typeface="Arial" panose="020B0604020202020204" pitchFamily="34" charset="0"/>
                <a:cs typeface="Arial" panose="020B0604020202020204" pitchFamily="34" charset="0"/>
              </a:rPr>
              <a:t> se attention </a:t>
            </a:r>
            <a:r>
              <a:rPr lang="fr-FR" altLang="en-US" dirty="0" err="1">
                <a:latin typeface="Arial" panose="020B0604020202020204" pitchFamily="34" charset="0"/>
                <a:cs typeface="Arial" panose="020B0604020202020204" pitchFamily="34" charset="0"/>
              </a:rPr>
              <a:t>bhar</a:t>
            </a:r>
            <a:r>
              <a:rPr lang="fr-FR" altLang="en-US" dirty="0">
                <a:latin typeface="Arial" panose="020B0604020202020204" pitchFamily="34" charset="0"/>
                <a:cs typeface="Arial" panose="020B0604020202020204" pitchFamily="34" charset="0"/>
              </a:rPr>
              <a:t> 	mil </a:t>
            </a:r>
            <a:r>
              <a:rPr lang="fr-FR" altLang="en-US" dirty="0" err="1">
                <a:latin typeface="Arial" panose="020B0604020202020204" pitchFamily="34" charset="0"/>
                <a:cs typeface="Arial" panose="020B0604020202020204" pitchFamily="34" charset="0"/>
              </a:rPr>
              <a:t>paata</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hai</a:t>
            </a:r>
            <a:endParaRPr lang="fr-FR" altLang="en-US" dirty="0">
              <a:latin typeface="Arial" panose="020B0604020202020204" pitchFamily="34" charset="0"/>
              <a:cs typeface="Arial" panose="020B0604020202020204" pitchFamily="34" charset="0"/>
            </a:endParaRPr>
          </a:p>
          <a:p>
            <a:pPr>
              <a:defRPr/>
            </a:pPr>
            <a:endParaRPr lang="en-US" altLang="en-US" dirty="0">
              <a:latin typeface="Arial" panose="020B0604020202020204" pitchFamily="34" charset="0"/>
              <a:cs typeface="Arial" panose="020B0604020202020204" pitchFamily="34" charset="0"/>
            </a:endParaRPr>
          </a:p>
          <a:p>
            <a:pPr>
              <a:defRPr/>
            </a:pPr>
            <a:endParaRPr lang="en-US" altLang="en-US" dirty="0"/>
          </a:p>
        </p:txBody>
      </p:sp>
    </p:spTree>
    <p:extLst>
      <p:ext uri="{BB962C8B-B14F-4D97-AF65-F5344CB8AC3E}">
        <p14:creationId xmlns:p14="http://schemas.microsoft.com/office/powerpoint/2010/main" val="711737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090594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84587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1323B03B-F273-48D3-85D9-F47CAA152D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2156A0CD-6793-4E5F-9F94-D3ABB2581E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666930AF-5BEB-43F0-8394-03B852100DDD}"/>
              </a:ext>
            </a:extLst>
          </p:cNvPr>
          <p:cNvSpPr>
            <a:spLocks noChangeAspect="1"/>
          </p:cNvSpPr>
          <p:nvPr userDrawn="1"/>
        </p:nvSpPr>
        <p:spPr>
          <a:xfrm rot="5400000">
            <a:off x="732768" y="-4584192"/>
            <a:ext cx="12082462" cy="14341201"/>
          </a:xfrm>
          <a:prstGeom prst="rect">
            <a:avLst/>
          </a:prstGeom>
          <a:blipFill>
            <a:blip r:embed="rId2"/>
            <a:srcRect/>
            <a:stretch>
              <a:fillRect t="-6" b="-6"/>
            </a:stretch>
          </a:blipFill>
        </p:spPr>
        <p:txBody>
          <a:bodyPr/>
          <a:lstStyle/>
          <a:p>
            <a:endParaRPr lang="en-IN" dirty="0"/>
          </a:p>
        </p:txBody>
      </p:sp>
      <p:grpSp>
        <p:nvGrpSpPr>
          <p:cNvPr id="5" name="Group 11">
            <a:extLst>
              <a:ext uri="{FF2B5EF4-FFF2-40B4-BE49-F238E27FC236}">
                <a16:creationId xmlns:a16="http://schemas.microsoft.com/office/drawing/2014/main" id="{4CD21F3E-723F-4A27-92B6-76927D292CA6}"/>
              </a:ext>
            </a:extLst>
          </p:cNvPr>
          <p:cNvGrpSpPr>
            <a:grpSpLocks/>
          </p:cNvGrpSpPr>
          <p:nvPr userDrawn="1"/>
        </p:nvGrpSpPr>
        <p:grpSpPr bwMode="auto">
          <a:xfrm>
            <a:off x="109538" y="6527800"/>
            <a:ext cx="3395662" cy="369888"/>
            <a:chOff x="109537" y="6527800"/>
            <a:chExt cx="3395663" cy="369332"/>
          </a:xfrm>
        </p:grpSpPr>
        <p:sp>
          <p:nvSpPr>
            <p:cNvPr id="6" name="Rectangle 27">
              <a:extLst>
                <a:ext uri="{FF2B5EF4-FFF2-40B4-BE49-F238E27FC236}">
                  <a16:creationId xmlns:a16="http://schemas.microsoft.com/office/drawing/2014/main" id="{5FE9E0EB-B3DC-4CCC-95FF-1D912D8573A0}"/>
                </a:ext>
              </a:extLst>
            </p:cNvPr>
            <p:cNvSpPr>
              <a:spLocks noChangeArrowheads="1"/>
            </p:cNvSpPr>
            <p:nvPr/>
          </p:nvSpPr>
          <p:spPr bwMode="auto">
            <a:xfrm flipV="1">
              <a:off x="968374" y="6527800"/>
              <a:ext cx="25368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Foundation (uhv.org.in)</a:t>
              </a:r>
            </a:p>
          </p:txBody>
        </p:sp>
        <p:pic>
          <p:nvPicPr>
            <p:cNvPr id="7" name="Picture 9">
              <a:extLst>
                <a:ext uri="{FF2B5EF4-FFF2-40B4-BE49-F238E27FC236}">
                  <a16:creationId xmlns:a16="http://schemas.microsoft.com/office/drawing/2014/main" id="{A9881044-1C76-4CB9-B156-0826F23AD6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088F7CF-63B5-42F5-A059-71F1EA2DCBA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a:noFill/>
        </p:spPr>
        <p:txBody>
          <a:bodyPr wrap="square">
            <a:spAutoFit/>
          </a:bodyPr>
          <a:lstStyle>
            <a:lvl1pPr marL="0" indent="0">
              <a:buFontTx/>
              <a:buNone/>
              <a:defRPr sz="1800" b="0" smtClean="0">
                <a:solidFill>
                  <a:schemeClr val="bg1"/>
                </a:solidFill>
                <a:latin typeface="Arial" charset="0"/>
              </a:defRPr>
            </a:lvl1pPr>
          </a:lstStyle>
          <a:p>
            <a:r>
              <a:rPr lang="en-US" dirty="0"/>
              <a:t>Click to edit Master subtitle style</a:t>
            </a:r>
          </a:p>
        </p:txBody>
      </p:sp>
      <p:sp>
        <p:nvSpPr>
          <p:cNvPr id="305156" name="Rectangle 5"/>
          <p:cNvSpPr>
            <a:spLocks noGrp="1" noChangeArrowheads="1"/>
          </p:cNvSpPr>
          <p:nvPr>
            <p:ph type="ctrTitle"/>
          </p:nvPr>
        </p:nvSpPr>
        <p:spPr bwMode="invGray">
          <a:xfrm>
            <a:off x="609600" y="2286000"/>
            <a:ext cx="11049000" cy="1231106"/>
          </a:xfrm>
          <a:prstGeom prst="rect">
            <a:avLst/>
          </a:prstGeom>
          <a:noFill/>
        </p:spPr>
        <p:txBody>
          <a:bodyPr anchor="b">
            <a:noAutofit/>
          </a:bodyPr>
          <a:lstStyle>
            <a:lvl1pPr>
              <a:defRPr sz="4000" smtClean="0">
                <a:solidFill>
                  <a:schemeClr val="bg1"/>
                </a:solidFill>
                <a:latin typeface="Arial" charset="0"/>
              </a:defRPr>
            </a:lvl1pPr>
          </a:lstStyle>
          <a:p>
            <a:r>
              <a:rPr lang="en-US" dirty="0"/>
              <a:t>Click to edit Master title style</a:t>
            </a:r>
          </a:p>
        </p:txBody>
      </p:sp>
      <p:pic>
        <p:nvPicPr>
          <p:cNvPr id="11" name="Picture 10">
            <a:extLst>
              <a:ext uri="{FF2B5EF4-FFF2-40B4-BE49-F238E27FC236}">
                <a16:creationId xmlns:a16="http://schemas.microsoft.com/office/drawing/2014/main" id="{ADBDDE54-397C-4575-B734-00E3ED52EA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18" y="50380"/>
            <a:ext cx="1353315" cy="1371603"/>
          </a:xfrm>
          <a:prstGeom prst="rect">
            <a:avLst/>
          </a:prstGeom>
        </p:spPr>
      </p:pic>
    </p:spTree>
    <p:extLst>
      <p:ext uri="{BB962C8B-B14F-4D97-AF65-F5344CB8AC3E}">
        <p14:creationId xmlns:p14="http://schemas.microsoft.com/office/powerpoint/2010/main" val="261658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44655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376128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265011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NEW STYL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AB95659-C904-4F56-B12F-2A6D837BDC5E}"/>
              </a:ext>
            </a:extLst>
          </p:cNvPr>
          <p:cNvCxnSpPr/>
          <p:nvPr/>
        </p:nvCxnSpPr>
        <p:spPr>
          <a:xfrm flipV="1">
            <a:off x="6096000" y="488950"/>
            <a:ext cx="0" cy="6096000"/>
          </a:xfrm>
          <a:prstGeom prst="line">
            <a:avLst/>
          </a:prstGeom>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0" y="76201"/>
            <a:ext cx="6007100" cy="380999"/>
          </a:xfrm>
          <a:prstGeom prst="rect">
            <a:avLst/>
          </a:prstGeom>
        </p:spPr>
        <p:txBody>
          <a:bodyPr/>
          <a:lstStyle/>
          <a:p>
            <a:r>
              <a:rPr lang="en-US"/>
              <a:t>Click to edit Master title style</a:t>
            </a:r>
            <a:endParaRPr lang="en-US" dirty="0"/>
          </a:p>
        </p:txBody>
      </p:sp>
      <p:sp>
        <p:nvSpPr>
          <p:cNvPr id="9" name="Content Placeholder 8"/>
          <p:cNvSpPr>
            <a:spLocks noGrp="1"/>
          </p:cNvSpPr>
          <p:nvPr>
            <p:ph sz="quarter" idx="10"/>
          </p:nvPr>
        </p:nvSpPr>
        <p:spPr>
          <a:xfrm>
            <a:off x="6210300" y="76200"/>
            <a:ext cx="5981700" cy="381000"/>
          </a:xfrm>
          <a:prstGeom prst="rect">
            <a:avLst/>
          </a:prstGeom>
        </p:spPr>
        <p:txBody>
          <a:bodyPr/>
          <a:lstStyle>
            <a:lvl1pPr marL="0" indent="0">
              <a:buNone/>
              <a:defRPr lang="en-IN" sz="2200" b="1" kern="1200" dirty="0">
                <a:solidFill>
                  <a:schemeClr val="bg1"/>
                </a:solidFill>
                <a:latin typeface="Arial" pitchFamily="34"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4306537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6320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453C024D-529B-493B-AC34-C3CC01D974E5}"/>
              </a:ext>
            </a:extLst>
          </p:cNvPr>
          <p:cNvSpPr>
            <a:spLocks noChangeAspect="1"/>
          </p:cNvSpPr>
          <p:nvPr userDrawn="1"/>
        </p:nvSpPr>
        <p:spPr>
          <a:xfrm>
            <a:off x="-17586" y="-4695099"/>
            <a:ext cx="12209585" cy="11622094"/>
          </a:xfrm>
          <a:custGeom>
            <a:avLst/>
            <a:gdLst/>
            <a:ahLst/>
            <a:cxnLst/>
            <a:rect l="l" t="t" r="r" b="b"/>
            <a:pathLst>
              <a:path w="6070600" h="5778500">
                <a:moveTo>
                  <a:pt x="0" y="0"/>
                </a:moveTo>
                <a:lnTo>
                  <a:pt x="6070600" y="0"/>
                </a:lnTo>
                <a:lnTo>
                  <a:pt x="6070600" y="5778500"/>
                </a:lnTo>
                <a:lnTo>
                  <a:pt x="0" y="5778500"/>
                </a:lnTo>
                <a:close/>
              </a:path>
            </a:pathLst>
          </a:custGeom>
          <a:blipFill>
            <a:blip r:embed="rId2"/>
            <a:stretch>
              <a:fillRect l="-34611" r="-34611"/>
            </a:stretch>
          </a:blipFill>
        </p:spPr>
        <p:txBody>
          <a:bodyPr/>
          <a:lstStyle/>
          <a:p>
            <a:endParaRPr lang="en-IN" dirty="0"/>
          </a:p>
        </p:txBody>
      </p:sp>
    </p:spTree>
    <p:extLst>
      <p:ext uri="{BB962C8B-B14F-4D97-AF65-F5344CB8AC3E}">
        <p14:creationId xmlns:p14="http://schemas.microsoft.com/office/powerpoint/2010/main" val="336250038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C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F9FA4C-BF20-4F57-B84A-95E417D8A364}"/>
              </a:ext>
            </a:extLst>
          </p:cNvPr>
          <p:cNvSpPr txBox="1">
            <a:spLocks noChangeArrowheads="1"/>
          </p:cNvSpPr>
          <p:nvPr userDrawn="1"/>
        </p:nvSpPr>
        <p:spPr bwMode="auto">
          <a:xfrm>
            <a:off x="2743200" y="2667000"/>
            <a:ext cx="6934200" cy="110807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IN" altLang="en-US" sz="2200" b="1" dirty="0">
                <a:solidFill>
                  <a:schemeClr val="bg1"/>
                </a:solidFill>
              </a:rPr>
              <a:t>END of UHV 2024 LAYOUTs</a:t>
            </a:r>
            <a:br>
              <a:rPr lang="en-IN" altLang="en-US" sz="2200" b="1" dirty="0">
                <a:solidFill>
                  <a:schemeClr val="bg1"/>
                </a:solidFill>
              </a:rPr>
            </a:br>
            <a:br>
              <a:rPr lang="en-IN" altLang="en-US" sz="2200" b="1" dirty="0">
                <a:solidFill>
                  <a:schemeClr val="bg1"/>
                </a:solidFill>
              </a:rPr>
            </a:br>
            <a:r>
              <a:rPr lang="en-IN" altLang="en-US" sz="2200" b="1" dirty="0">
                <a:solidFill>
                  <a:schemeClr val="bg1"/>
                </a:solidFill>
              </a:rPr>
              <a:t>Please delete all layouts BEYOND this layout</a:t>
            </a:r>
          </a:p>
        </p:txBody>
      </p:sp>
      <p:pic>
        <p:nvPicPr>
          <p:cNvPr id="4" name="Picture 3">
            <a:extLst>
              <a:ext uri="{FF2B5EF4-FFF2-40B4-BE49-F238E27FC236}">
                <a16:creationId xmlns:a16="http://schemas.microsoft.com/office/drawing/2014/main" id="{EA748910-1D56-467C-A01C-BB39F97284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5416427"/>
            <a:ext cx="1166801" cy="1298536"/>
          </a:xfrm>
          <a:prstGeom prst="rect">
            <a:avLst/>
          </a:prstGeom>
        </p:spPr>
      </p:pic>
      <p:pic>
        <p:nvPicPr>
          <p:cNvPr id="6" name="Picture 5">
            <a:extLst>
              <a:ext uri="{FF2B5EF4-FFF2-40B4-BE49-F238E27FC236}">
                <a16:creationId xmlns:a16="http://schemas.microsoft.com/office/drawing/2014/main" id="{330DCD15-CEC0-4672-8294-FD3F7462AC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8115" y="5416427"/>
            <a:ext cx="1295400" cy="1295400"/>
          </a:xfrm>
          <a:prstGeom prst="rect">
            <a:avLst/>
          </a:prstGeom>
        </p:spPr>
      </p:pic>
      <p:pic>
        <p:nvPicPr>
          <p:cNvPr id="8" name="Picture 7">
            <a:extLst>
              <a:ext uri="{FF2B5EF4-FFF2-40B4-BE49-F238E27FC236}">
                <a16:creationId xmlns:a16="http://schemas.microsoft.com/office/drawing/2014/main" id="{C15F0471-929A-4BB4-A19E-772543E12ED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52801" y="5416428"/>
            <a:ext cx="1295400" cy="1295400"/>
          </a:xfrm>
          <a:prstGeom prst="rect">
            <a:avLst/>
          </a:prstGeom>
        </p:spPr>
      </p:pic>
      <p:pic>
        <p:nvPicPr>
          <p:cNvPr id="10" name="Picture 9">
            <a:extLst>
              <a:ext uri="{FF2B5EF4-FFF2-40B4-BE49-F238E27FC236}">
                <a16:creationId xmlns:a16="http://schemas.microsoft.com/office/drawing/2014/main" id="{A7C64C13-CF46-49B8-A4F7-1FA37403E48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4800" y="143036"/>
            <a:ext cx="1353315" cy="1371603"/>
          </a:xfrm>
          <a:prstGeom prst="rect">
            <a:avLst/>
          </a:prstGeom>
        </p:spPr>
      </p:pic>
      <p:pic>
        <p:nvPicPr>
          <p:cNvPr id="12" name="Picture 11">
            <a:extLst>
              <a:ext uri="{FF2B5EF4-FFF2-40B4-BE49-F238E27FC236}">
                <a16:creationId xmlns:a16="http://schemas.microsoft.com/office/drawing/2014/main" id="{ACA68518-6F17-4A48-A326-A13DEDDEAB3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96051" y="143036"/>
            <a:ext cx="1353315" cy="1371603"/>
          </a:xfrm>
          <a:prstGeom prst="rect">
            <a:avLst/>
          </a:prstGeom>
        </p:spPr>
      </p:pic>
    </p:spTree>
    <p:extLst>
      <p:ext uri="{BB962C8B-B14F-4D97-AF65-F5344CB8AC3E}">
        <p14:creationId xmlns:p14="http://schemas.microsoft.com/office/powerpoint/2010/main" val="2987960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0D2B7E86-506D-4E68-9D73-97E1C5B59A0D}"/>
              </a:ext>
            </a:extLst>
          </p:cNvPr>
          <p:cNvSpPr>
            <a:spLocks noChangeArrowheads="1"/>
          </p:cNvSpPr>
          <p:nvPr userDrawn="1"/>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D0C4E4A3-AE14-4974-A2A7-0DF69EAAE6A6}"/>
              </a:ext>
            </a:extLst>
          </p:cNvPr>
          <p:cNvSpPr>
            <a:spLocks noChangeArrowheads="1"/>
          </p:cNvSpPr>
          <p:nvPr/>
        </p:nvSpPr>
        <p:spPr bwMode="auto">
          <a:xfrm flipV="1">
            <a:off x="0" y="6572250"/>
            <a:ext cx="12192000" cy="304800"/>
          </a:xfrm>
          <a:prstGeom prst="rect">
            <a:avLst/>
          </a:prstGeom>
          <a:solidFill>
            <a:schemeClr val="bg1">
              <a:lumMod val="95000"/>
            </a:schemeClr>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200" dirty="0">
              <a:solidFill>
                <a:schemeClr val="tx2"/>
              </a:solidFill>
            </a:endParaRPr>
          </a:p>
        </p:txBody>
      </p:sp>
      <p:sp>
        <p:nvSpPr>
          <p:cNvPr id="1028" name="Slide Number Placeholder 5">
            <a:extLst>
              <a:ext uri="{FF2B5EF4-FFF2-40B4-BE49-F238E27FC236}">
                <a16:creationId xmlns:a16="http://schemas.microsoft.com/office/drawing/2014/main" id="{33BFC403-55F2-4C1B-9D0D-0F5C432BE476}"/>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181E06B-FA7B-492C-A902-5F4499CBD692}" type="slidenum">
              <a:rPr lang="en-US" altLang="en-US" sz="1000" smtClean="0"/>
              <a:pPr algn="r" eaLnBrk="1" hangingPunct="1">
                <a:defRPr/>
              </a:pPr>
              <a:t>‹#›</a:t>
            </a:fld>
            <a:endParaRPr lang="en-US" altLang="en-US" sz="1000" dirty="0"/>
          </a:p>
        </p:txBody>
      </p:sp>
      <p:grpSp>
        <p:nvGrpSpPr>
          <p:cNvPr id="1029" name="Group 6">
            <a:extLst>
              <a:ext uri="{FF2B5EF4-FFF2-40B4-BE49-F238E27FC236}">
                <a16:creationId xmlns:a16="http://schemas.microsoft.com/office/drawing/2014/main" id="{D83714BB-FBE7-4BC4-87FE-25D3BEBBF7B4}"/>
              </a:ext>
            </a:extLst>
          </p:cNvPr>
          <p:cNvGrpSpPr>
            <a:grpSpLocks/>
          </p:cNvGrpSpPr>
          <p:nvPr userDrawn="1"/>
        </p:nvGrpSpPr>
        <p:grpSpPr bwMode="auto">
          <a:xfrm>
            <a:off x="109538" y="6564313"/>
            <a:ext cx="2709862" cy="369887"/>
            <a:chOff x="109537" y="6564868"/>
            <a:chExt cx="2709864" cy="369332"/>
          </a:xfrm>
        </p:grpSpPr>
        <p:sp>
          <p:nvSpPr>
            <p:cNvPr id="8" name="Rectangle 27">
              <a:extLst>
                <a:ext uri="{FF2B5EF4-FFF2-40B4-BE49-F238E27FC236}">
                  <a16:creationId xmlns:a16="http://schemas.microsoft.com/office/drawing/2014/main" id="{1874AE38-7905-4E8A-A501-2955970977FD}"/>
                </a:ext>
              </a:extLst>
            </p:cNvPr>
            <p:cNvSpPr>
              <a:spLocks noChangeArrowheads="1"/>
            </p:cNvSpPr>
            <p:nvPr/>
          </p:nvSpPr>
          <p:spPr bwMode="auto">
            <a:xfrm flipV="1">
              <a:off x="914400" y="6564868"/>
              <a:ext cx="1905001"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100" dirty="0"/>
                <a:t>UHV Team (uhv.org.in)</a:t>
              </a:r>
            </a:p>
          </p:txBody>
        </p:sp>
        <p:pic>
          <p:nvPicPr>
            <p:cNvPr id="1031" name="Picture 9">
              <a:extLst>
                <a:ext uri="{FF2B5EF4-FFF2-40B4-BE49-F238E27FC236}">
                  <a16:creationId xmlns:a16="http://schemas.microsoft.com/office/drawing/2014/main" id="{48073802-837E-4F8E-9757-18554706D0F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a:extLst>
                <a:ext uri="{FF2B5EF4-FFF2-40B4-BE49-F238E27FC236}">
                  <a16:creationId xmlns:a16="http://schemas.microsoft.com/office/drawing/2014/main" id="{ADE328A2-42AD-436E-BBA8-B1E0A7ADA30A}"/>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90832" r:id="rId1"/>
    <p:sldLayoutId id="2147490830" r:id="rId2"/>
    <p:sldLayoutId id="2147490829" r:id="rId3"/>
    <p:sldLayoutId id="2147490831" r:id="rId4"/>
    <p:sldLayoutId id="2147490834" r:id="rId5"/>
    <p:sldLayoutId id="2147490833" r:id="rId6"/>
    <p:sldLayoutId id="2147490836" r:id="rId7"/>
    <p:sldLayoutId id="2147490835" r:id="rId8"/>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40FB9E0-497F-4158-86E7-46594D1D357A}"/>
              </a:ext>
            </a:extLst>
          </p:cNvPr>
          <p:cNvSpPr>
            <a:spLocks noGrp="1"/>
          </p:cNvSpPr>
          <p:nvPr>
            <p:ph type="subTitle" idx="1"/>
          </p:nvPr>
        </p:nvSpPr>
        <p:spPr/>
        <p:txBody>
          <a:bodyPr/>
          <a:lstStyle/>
          <a:p>
            <a:endParaRPr lang="en-IN"/>
          </a:p>
        </p:txBody>
      </p:sp>
      <p:sp>
        <p:nvSpPr>
          <p:cNvPr id="12291" name="Title 3">
            <a:extLst>
              <a:ext uri="{FF2B5EF4-FFF2-40B4-BE49-F238E27FC236}">
                <a16:creationId xmlns:a16="http://schemas.microsoft.com/office/drawing/2014/main" id="{AECDF60E-B2E5-407D-BA29-7449263C1EC0}"/>
              </a:ext>
            </a:extLst>
          </p:cNvPr>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nSpc>
                <a:spcPct val="115000"/>
              </a:lnSpc>
              <a:spcAft>
                <a:spcPts val="1000"/>
              </a:spcAft>
              <a:buFont typeface="Symbol" panose="05050102010706020507" pitchFamily="18" charset="2"/>
              <a:buNone/>
            </a:pPr>
            <a:r>
              <a:rPr lang="en-US" altLang="en-US">
                <a:latin typeface="Arial" panose="020B0604020202020204" pitchFamily="34" charset="0"/>
                <a:ea typeface="Calibri" panose="020F0502020204030204" pitchFamily="34" charset="0"/>
                <a:cs typeface="Mangal" panose="00000400000000000000" pitchFamily="2"/>
              </a:rPr>
              <a:t>Lecture 9</a:t>
            </a:r>
            <a:br>
              <a:rPr lang="en-US" altLang="en-US">
                <a:latin typeface="Arial" panose="020B0604020202020204" pitchFamily="34" charset="0"/>
                <a:ea typeface="Calibri" panose="020F0502020204030204" pitchFamily="34" charset="0"/>
                <a:cs typeface="Mangal" panose="00000400000000000000" pitchFamily="2"/>
              </a:rPr>
            </a:br>
            <a:r>
              <a:rPr lang="en-US" altLang="en-US">
                <a:latin typeface="Arial" panose="020B0604020202020204" pitchFamily="34" charset="0"/>
                <a:ea typeface="Calibri" panose="020F0502020204030204" pitchFamily="34" charset="0"/>
                <a:cs typeface="Mangal" panose="00000400000000000000" pitchFamily="2"/>
              </a:rPr>
              <a:t>The Body as an Instrument of the Self</a:t>
            </a:r>
            <a:endParaRPr lang="en-US" altLang="en-US">
              <a:latin typeface="Calibri" panose="020F0502020204030204" pitchFamily="34" charset="0"/>
              <a:ea typeface="Calibri" panose="020F0502020204030204" pitchFamily="34" charset="0"/>
              <a:cs typeface="Mangal" panose="00000400000000000000" pitchFamily="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F607E301-8C68-4649-986A-E241EFDC214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Sum Up</a:t>
            </a:r>
          </a:p>
        </p:txBody>
      </p:sp>
      <p:sp>
        <p:nvSpPr>
          <p:cNvPr id="25603" name="Text Placeholder 2">
            <a:extLst>
              <a:ext uri="{FF2B5EF4-FFF2-40B4-BE49-F238E27FC236}">
                <a16:creationId xmlns:a16="http://schemas.microsoft.com/office/drawing/2014/main" id="{D7205C87-00E7-45B7-8595-A539795FA3EA}"/>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dirty="0"/>
              <a:t>Human Being is the co-existence of Self and Body</a:t>
            </a:r>
          </a:p>
          <a:p>
            <a:pPr>
              <a:buFont typeface="Symbol" pitchFamily="18" charset="2"/>
              <a:buNone/>
            </a:pPr>
            <a:r>
              <a:rPr altLang="en-US" dirty="0"/>
              <a:t>I want to live with continuous happiness – I use the Body as an instrument, as and when required</a:t>
            </a:r>
          </a:p>
          <a:p>
            <a:pPr>
              <a:buFont typeface="Symbol" pitchFamily="18" charset="2"/>
              <a:buNone/>
            </a:pPr>
            <a:r>
              <a:rPr altLang="en-US" dirty="0"/>
              <a:t>The transaction between Self and Body is only in the form of information</a:t>
            </a:r>
          </a:p>
          <a:p>
            <a:pPr>
              <a:buFont typeface="Symbol" pitchFamily="18" charset="2"/>
              <a:buNone/>
            </a:pPr>
            <a:r>
              <a:rPr altLang="en-US" dirty="0"/>
              <a:t>Self is central to human existence</a:t>
            </a:r>
          </a:p>
          <a:p>
            <a:pPr>
              <a:buFont typeface="Symbol" pitchFamily="18" charset="2"/>
              <a:buNone/>
            </a:pPr>
            <a:endParaRPr altLang="en-US" dirty="0"/>
          </a:p>
          <a:p>
            <a:pPr>
              <a:buFont typeface="Symbol" pitchFamily="18" charset="2"/>
              <a:buNone/>
            </a:pPr>
            <a:r>
              <a:rPr altLang="en-US" dirty="0"/>
              <a:t>The need of the Self is continuous happiness</a:t>
            </a:r>
          </a:p>
          <a:p>
            <a:pPr>
              <a:buFont typeface="Symbol" pitchFamily="18" charset="2"/>
              <a:buNone/>
            </a:pPr>
            <a:r>
              <a:rPr altLang="en-US" dirty="0"/>
              <a:t>For this, the program of the Self is:</a:t>
            </a:r>
          </a:p>
          <a:p>
            <a:pPr>
              <a:buFont typeface="Symbol" pitchFamily="18" charset="2"/>
              <a:buNone/>
            </a:pPr>
            <a:endParaRPr altLang="en-US" dirty="0">
              <a:solidFill>
                <a:srgbClr val="1E00AA"/>
              </a:solidFill>
            </a:endParaRPr>
          </a:p>
          <a:p>
            <a:pPr>
              <a:buFont typeface="Symbol" pitchFamily="18" charset="2"/>
              <a:buNone/>
            </a:pPr>
            <a:r>
              <a:rPr altLang="en-US" dirty="0"/>
              <a:t>To understand harmony &amp;</a:t>
            </a:r>
          </a:p>
          <a:p>
            <a:pPr>
              <a:buFont typeface="Symbol" pitchFamily="18" charset="2"/>
              <a:buNone/>
            </a:pPr>
            <a:r>
              <a:rPr altLang="en-US" dirty="0"/>
              <a:t>To live in harmony</a:t>
            </a:r>
          </a:p>
          <a:p>
            <a:pPr>
              <a:buFont typeface="Symbol" pitchFamily="18" charset="2"/>
              <a:buNone/>
            </a:pPr>
            <a:endParaRPr altLang="en-US" dirty="0">
              <a:solidFill>
                <a:srgbClr val="1E00AA"/>
              </a:solidFill>
            </a:endParaRPr>
          </a:p>
          <a:p>
            <a:pPr>
              <a:buFont typeface="Symbol" pitchFamily="18" charset="2"/>
              <a:buNone/>
            </a:pPr>
            <a:r>
              <a:rPr altLang="en-US" dirty="0"/>
              <a:t>Production, protection and right utilization of physical facility is a part of my program (&lt;1/4</a:t>
            </a:r>
            <a:r>
              <a:rPr altLang="en-US" baseline="30000" dirty="0"/>
              <a:t>th</a:t>
            </a:r>
            <a:r>
              <a:rPr altLang="en-US" dirty="0"/>
              <a:t>)</a:t>
            </a:r>
          </a:p>
          <a:p>
            <a:pPr>
              <a:buFont typeface="Symbol" pitchFamily="18" charset="2"/>
              <a:buNone/>
            </a:pPr>
            <a:endParaRPr altLang="en-US" dirty="0"/>
          </a:p>
          <a:p>
            <a:pPr>
              <a:buFont typeface="Symbol" pitchFamily="18" charset="2"/>
              <a:buNone/>
            </a:pPr>
            <a:endParaRPr altLang="en-US" dirty="0"/>
          </a:p>
        </p:txBody>
      </p:sp>
      <p:grpSp>
        <p:nvGrpSpPr>
          <p:cNvPr id="2" name="Group 5">
            <a:extLst>
              <a:ext uri="{FF2B5EF4-FFF2-40B4-BE49-F238E27FC236}">
                <a16:creationId xmlns:a16="http://schemas.microsoft.com/office/drawing/2014/main" id="{090BFED2-C8EA-4E25-9031-F36A43494387}"/>
              </a:ext>
            </a:extLst>
          </p:cNvPr>
          <p:cNvGrpSpPr>
            <a:grpSpLocks/>
          </p:cNvGrpSpPr>
          <p:nvPr/>
        </p:nvGrpSpPr>
        <p:grpSpPr bwMode="auto">
          <a:xfrm>
            <a:off x="4953000" y="2862263"/>
            <a:ext cx="4648200" cy="1631950"/>
            <a:chOff x="4156586" y="2133600"/>
            <a:chExt cx="2549014" cy="1699048"/>
          </a:xfrm>
        </p:grpSpPr>
        <p:sp>
          <p:nvSpPr>
            <p:cNvPr id="25605" name="TextBox 3">
              <a:extLst>
                <a:ext uri="{FF2B5EF4-FFF2-40B4-BE49-F238E27FC236}">
                  <a16:creationId xmlns:a16="http://schemas.microsoft.com/office/drawing/2014/main" id="{7E89C435-C9C8-4DB6-A7FC-60462E27CDD7}"/>
                </a:ext>
              </a:extLst>
            </p:cNvPr>
            <p:cNvSpPr txBox="1">
              <a:spLocks noChangeArrowheads="1"/>
            </p:cNvSpPr>
            <p:nvPr/>
          </p:nvSpPr>
          <p:spPr bwMode="auto">
            <a:xfrm>
              <a:off x="4343400" y="2133600"/>
              <a:ext cx="2362200" cy="169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685800" indent="-4572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000"/>
                <a:t> at all levels of being</a:t>
              </a:r>
            </a:p>
            <a:p>
              <a:pPr lvl="1" eaLnBrk="1" hangingPunct="1">
                <a:buFont typeface="Calibri" panose="020F0502020204030204" pitchFamily="34" charset="0"/>
                <a:buAutoNum type="arabicPeriod"/>
              </a:pPr>
              <a:r>
                <a:rPr lang="en-US" altLang="en-US" sz="2000">
                  <a:cs typeface="Arial" panose="020B0604020202020204" pitchFamily="34" charset="0"/>
                </a:rPr>
                <a:t>As an individual human being</a:t>
              </a:r>
            </a:p>
            <a:p>
              <a:pPr lvl="1" eaLnBrk="1" hangingPunct="1">
                <a:buFont typeface="Calibri" panose="020F0502020204030204" pitchFamily="34" charset="0"/>
                <a:buAutoNum type="arabicPeriod"/>
              </a:pPr>
              <a:r>
                <a:rPr lang="en-US" altLang="en-US" sz="2000">
                  <a:cs typeface="Arial" panose="020B0604020202020204" pitchFamily="34" charset="0"/>
                </a:rPr>
                <a:t>As a member of the family</a:t>
              </a:r>
            </a:p>
            <a:p>
              <a:pPr lvl="1" eaLnBrk="1" hangingPunct="1">
                <a:buFont typeface="Calibri" panose="020F0502020204030204" pitchFamily="34" charset="0"/>
                <a:buAutoNum type="arabicPeriod"/>
              </a:pPr>
              <a:r>
                <a:rPr lang="en-US" altLang="en-US" sz="2000">
                  <a:cs typeface="Arial" panose="020B0604020202020204" pitchFamily="34" charset="0"/>
                </a:rPr>
                <a:t>As a member of society</a:t>
              </a:r>
            </a:p>
            <a:p>
              <a:pPr lvl="1" eaLnBrk="1" hangingPunct="1">
                <a:buFont typeface="Calibri" panose="020F0502020204030204" pitchFamily="34" charset="0"/>
                <a:buAutoNum type="arabicPeriod"/>
              </a:pPr>
              <a:r>
                <a:rPr lang="en-US" altLang="en-US" sz="2000">
                  <a:cs typeface="Arial" panose="020B0604020202020204" pitchFamily="34" charset="0"/>
                </a:rPr>
                <a:t>As an unit in nature/existence</a:t>
              </a:r>
              <a:endParaRPr lang="en-GB" altLang="en-US" sz="2000"/>
            </a:p>
          </p:txBody>
        </p:sp>
        <p:sp>
          <p:nvSpPr>
            <p:cNvPr id="6" name="Right Brace 5">
              <a:extLst>
                <a:ext uri="{FF2B5EF4-FFF2-40B4-BE49-F238E27FC236}">
                  <a16:creationId xmlns:a16="http://schemas.microsoft.com/office/drawing/2014/main" id="{629193ED-25CD-417F-873F-49EB8DB942B5}"/>
                </a:ext>
              </a:extLst>
            </p:cNvPr>
            <p:cNvSpPr/>
            <p:nvPr/>
          </p:nvSpPr>
          <p:spPr>
            <a:xfrm>
              <a:off x="4156586" y="2242683"/>
              <a:ext cx="192395" cy="144947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sz="2000"/>
            </a:p>
          </p:txBody>
        </p:sp>
      </p:grpSp>
    </p:spTree>
    <p:extLst>
      <p:ext uri="{BB962C8B-B14F-4D97-AF65-F5344CB8AC3E}">
        <p14:creationId xmlns:p14="http://schemas.microsoft.com/office/powerpoint/2010/main" val="31574498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474D9EB-6613-41B3-AE33-D89CADE952A0}"/>
              </a:ext>
            </a:extLst>
          </p:cNvPr>
          <p:cNvSpPr>
            <a:spLocks noGrp="1"/>
          </p:cNvSpPr>
          <p:nvPr>
            <p:ph type="subTitle" idx="1"/>
          </p:nvPr>
        </p:nvSpPr>
        <p:spPr/>
        <p:txBody>
          <a:bodyPr/>
          <a:lstStyle/>
          <a:p>
            <a:endParaRPr lang="en-IN"/>
          </a:p>
        </p:txBody>
      </p:sp>
      <p:sp>
        <p:nvSpPr>
          <p:cNvPr id="26626" name="Title 10">
            <a:extLst>
              <a:ext uri="{FF2B5EF4-FFF2-40B4-BE49-F238E27FC236}">
                <a16:creationId xmlns:a16="http://schemas.microsoft.com/office/drawing/2014/main" id="{C0EAF4B5-3D9F-4963-AD08-C7EE7512B06C}"/>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lgn="ctr"/>
            <a:r>
              <a:rPr lang="en-GB" altLang="en-US" sz="3600" dirty="0">
                <a:latin typeface="Arial" panose="020B0604020202020204" pitchFamily="34" charset="0"/>
                <a:cs typeface="Arial" panose="020B0604020202020204" pitchFamily="34" charset="0"/>
              </a:rPr>
              <a:t>Self Reflection</a:t>
            </a:r>
            <a:endParaRPr lang="en-GB" altLang="en-US" dirty="0">
              <a:latin typeface="Arial" panose="020B0604020202020204" pitchFamily="34" charset="0"/>
              <a:cs typeface="Arial" panose="020B0604020202020204" pitchFamily="34"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ubtitle 4">
            <a:extLst>
              <a:ext uri="{FF2B5EF4-FFF2-40B4-BE49-F238E27FC236}">
                <a16:creationId xmlns:a16="http://schemas.microsoft.com/office/drawing/2014/main" id="{26403046-13AF-42F8-B722-879DE2C93172}"/>
              </a:ext>
            </a:extLst>
          </p:cNvPr>
          <p:cNvSpPr>
            <a:spLocks noGrp="1" noChangeArrowheads="1"/>
          </p:cNvSpPr>
          <p:nvPr>
            <p:ph type="subTitle"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rial" panose="020B0604020202020204" pitchFamily="34" charset="0"/>
                <a:cs typeface="Calibri" panose="020F0502020204030204" pitchFamily="34" charset="0"/>
              </a:rPr>
              <a:t>The Body as an Instrument of the Self</a:t>
            </a:r>
            <a:endParaRPr lang="en-IN" altLang="en-US">
              <a:latin typeface="Arial" panose="020B0604020202020204" pitchFamily="34" charset="0"/>
              <a:ea typeface="Calibri" panose="020F0502020204030204" pitchFamily="34" charset="0"/>
              <a:cs typeface="Mangal" panose="00000400000000000000" pitchFamily="2"/>
            </a:endParaRPr>
          </a:p>
        </p:txBody>
      </p:sp>
      <p:sp>
        <p:nvSpPr>
          <p:cNvPr id="28675" name="Title 3">
            <a:extLst>
              <a:ext uri="{FF2B5EF4-FFF2-40B4-BE49-F238E27FC236}">
                <a16:creationId xmlns:a16="http://schemas.microsoft.com/office/drawing/2014/main" id="{BD2DFC46-48F7-48B9-8162-3B9B08FE6B0D}"/>
              </a:ext>
            </a:extLst>
          </p:cNvPr>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Key Points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7005A35-8AFE-4D02-A963-573E5D3EF258}"/>
              </a:ext>
            </a:extLst>
          </p:cNvPr>
          <p:cNvGraphicFramePr>
            <a:graphicFrameLocks noGrp="1"/>
          </p:cNvGraphicFramePr>
          <p:nvPr/>
        </p:nvGraphicFramePr>
        <p:xfrm>
          <a:off x="1524000" y="0"/>
          <a:ext cx="9144000" cy="6857999"/>
        </p:xfrm>
        <a:graphic>
          <a:graphicData uri="http://schemas.openxmlformats.org/drawingml/2006/table">
            <a:tbl>
              <a:tblPr/>
              <a:tblGrid>
                <a:gridCol w="1939556">
                  <a:extLst>
                    <a:ext uri="{9D8B030D-6E8A-4147-A177-3AD203B41FA5}">
                      <a16:colId xmlns:a16="http://schemas.microsoft.com/office/drawing/2014/main" val="20000"/>
                    </a:ext>
                  </a:extLst>
                </a:gridCol>
                <a:gridCol w="3552029">
                  <a:extLst>
                    <a:ext uri="{9D8B030D-6E8A-4147-A177-3AD203B41FA5}">
                      <a16:colId xmlns:a16="http://schemas.microsoft.com/office/drawing/2014/main" val="20001"/>
                    </a:ext>
                  </a:extLst>
                </a:gridCol>
                <a:gridCol w="3652415">
                  <a:extLst>
                    <a:ext uri="{9D8B030D-6E8A-4147-A177-3AD203B41FA5}">
                      <a16:colId xmlns:a16="http://schemas.microsoft.com/office/drawing/2014/main" val="20002"/>
                    </a:ext>
                  </a:extLst>
                </a:gridCol>
              </a:tblGrid>
              <a:tr h="768404">
                <a:tc>
                  <a:txBody>
                    <a:bodyPr/>
                    <a:lstStyle/>
                    <a:p>
                      <a:pPr marL="0" marR="0" algn="ctr">
                        <a:spcBef>
                          <a:spcPts val="0"/>
                        </a:spcBef>
                        <a:spcAft>
                          <a:spcPts val="0"/>
                        </a:spcAft>
                      </a:pPr>
                      <a:r>
                        <a:rPr lang="en-US" sz="2000" dirty="0">
                          <a:solidFill>
                            <a:srgbClr val="993300"/>
                          </a:solidFill>
                          <a:latin typeface="Arial"/>
                          <a:ea typeface="Times New Roman"/>
                          <a:cs typeface="Times New Roman"/>
                        </a:rPr>
                        <a:t> </a:t>
                      </a:r>
                      <a:r>
                        <a:rPr lang="en-US" sz="2000" b="1" dirty="0">
                          <a:latin typeface="Arial"/>
                          <a:ea typeface="Times New Roman"/>
                          <a:cs typeface="Times New Roman"/>
                        </a:rPr>
                        <a:t>Human Being</a:t>
                      </a:r>
                      <a:endParaRPr lang="en-US" sz="1400" dirty="0">
                        <a:latin typeface="Times New Roman"/>
                        <a:ea typeface="Times New Roman"/>
                        <a:cs typeface="Times New Roman"/>
                      </a:endParaRPr>
                    </a:p>
                    <a:p>
                      <a:pPr marL="0" marR="0" algn="ctr">
                        <a:spcBef>
                          <a:spcPts val="0"/>
                        </a:spcBef>
                        <a:spcAft>
                          <a:spcPts val="0"/>
                        </a:spcAft>
                      </a:pPr>
                      <a:r>
                        <a:rPr lang="en-US" sz="2800" b="1" kern="1200" dirty="0" err="1">
                          <a:solidFill>
                            <a:srgbClr val="002060"/>
                          </a:solidFill>
                          <a:latin typeface="Kruti Dev 010"/>
                          <a:ea typeface="Times New Roman"/>
                          <a:cs typeface="Arial"/>
                        </a:rPr>
                        <a:t>Ekkuo</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Self </a:t>
                      </a:r>
                    </a:p>
                    <a:p>
                      <a:pPr marL="0" marR="0" algn="ctr">
                        <a:spcBef>
                          <a:spcPts val="0"/>
                        </a:spcBef>
                        <a:spcAft>
                          <a:spcPts val="0"/>
                        </a:spcAft>
                      </a:pPr>
                      <a:r>
                        <a:rPr lang="en-US" sz="2800" b="1" kern="1200" dirty="0" err="1">
                          <a:solidFill>
                            <a:srgbClr val="002060"/>
                          </a:solidFill>
                          <a:latin typeface="Kruti Dev 010"/>
                          <a:ea typeface="Times New Roman"/>
                          <a:cs typeface="Arial"/>
                        </a:rPr>
                        <a:t>eSa</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Body</a:t>
                      </a:r>
                      <a:endParaRPr lang="en-US" sz="1400" dirty="0">
                        <a:latin typeface="Times New Roman"/>
                        <a:ea typeface="Times New Roman"/>
                        <a:cs typeface="Times New Roman"/>
                      </a:endParaRPr>
                    </a:p>
                    <a:p>
                      <a:pPr marL="0" marR="0" algn="ctr">
                        <a:spcBef>
                          <a:spcPts val="0"/>
                        </a:spcBef>
                        <a:spcAft>
                          <a:spcPts val="0"/>
                        </a:spcAft>
                      </a:pPr>
                      <a:r>
                        <a:rPr lang="en-US" sz="2800" b="1" kern="1200" dirty="0">
                          <a:solidFill>
                            <a:srgbClr val="002060"/>
                          </a:solidFill>
                          <a:latin typeface="Kruti Dev 010"/>
                          <a:ea typeface="Times New Roman"/>
                          <a:cs typeface="Arial"/>
                        </a:rPr>
                        <a:t>“</a:t>
                      </a:r>
                      <a:r>
                        <a:rPr lang="en-US" sz="2800" b="1" kern="1200" dirty="0" err="1">
                          <a:solidFill>
                            <a:srgbClr val="002060"/>
                          </a:solidFill>
                          <a:latin typeface="Kruti Dev 010"/>
                          <a:ea typeface="Times New Roman"/>
                          <a:cs typeface="Arial"/>
                        </a:rPr>
                        <a:t>kjhj</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616154">
                <a:tc>
                  <a:txBody>
                    <a:bodyPr/>
                    <a:lstStyle/>
                    <a:p>
                      <a:pPr marL="0" marR="0" algn="l">
                        <a:spcBef>
                          <a:spcPts val="0"/>
                        </a:spcBef>
                        <a:spcAft>
                          <a:spcPts val="0"/>
                        </a:spcAft>
                      </a:pPr>
                      <a:r>
                        <a:rPr lang="en-US" sz="2000" b="1" dirty="0">
                          <a:latin typeface="Arial"/>
                          <a:ea typeface="Times New Roman"/>
                          <a:cs typeface="Times New Roman"/>
                        </a:rPr>
                        <a:t>Need</a:t>
                      </a:r>
                      <a:endParaRPr lang="en-US" sz="1400" b="1" dirty="0">
                        <a:latin typeface="Times New Roman"/>
                        <a:ea typeface="Times New Roman"/>
                        <a:cs typeface="Times New Roman"/>
                      </a:endParaRPr>
                    </a:p>
                    <a:p>
                      <a:pPr marL="0" marR="0" algn="l">
                        <a:spcBef>
                          <a:spcPts val="0"/>
                        </a:spcBef>
                        <a:spcAft>
                          <a:spcPts val="0"/>
                        </a:spcAft>
                      </a:pPr>
                      <a:r>
                        <a:rPr lang="en-US" sz="2000" b="1" kern="1200" dirty="0" err="1">
                          <a:solidFill>
                            <a:srgbClr val="002060"/>
                          </a:solidFill>
                          <a:latin typeface="Kruti Dev 010"/>
                          <a:ea typeface="Times New Roman"/>
                          <a:cs typeface="Arial"/>
                        </a:rPr>
                        <a:t>vko';drk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Happiness (e.g. Respect)</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lq</a:t>
                      </a:r>
                      <a:r>
                        <a:rPr lang="en-US" sz="2000" b="1" kern="1200" dirty="0">
                          <a:solidFill>
                            <a:schemeClr val="bg1"/>
                          </a:solidFill>
                          <a:latin typeface="Kruti Dev 010"/>
                          <a:ea typeface="Times New Roman"/>
                          <a:cs typeface="Arial"/>
                        </a:rPr>
                        <a:t>[k ¼tSls </a:t>
                      </a:r>
                      <a:r>
                        <a:rPr lang="fr-FR" sz="2000" b="1" kern="1200" dirty="0" err="1">
                          <a:solidFill>
                            <a:schemeClr val="bg1"/>
                          </a:solidFill>
                          <a:latin typeface="Kruti Dev 010"/>
                          <a:ea typeface="Times New Roman"/>
                          <a:cs typeface="Arial"/>
                        </a:rPr>
                        <a:t>lEeku</a:t>
                      </a:r>
                      <a:r>
                        <a:rPr lang="en-US" sz="2000" b="1" kern="1200" dirty="0">
                          <a:solidFill>
                            <a:schemeClr val="bg1"/>
                          </a:solidFill>
                          <a:latin typeface="Kruti Dev 010"/>
                          <a:ea typeface="Times New Roman"/>
                          <a:cs typeface="Arial"/>
                        </a:rPr>
                        <a:t>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a:latin typeface="Arial"/>
                          <a:ea typeface="Times New Roman"/>
                          <a:cs typeface="Times New Roman"/>
                        </a:rPr>
                        <a:t>Physical Facility (e.g. Food)</a:t>
                      </a:r>
                      <a:endParaRPr lang="en-US" sz="1400" b="1">
                        <a:latin typeface="Times New Roman"/>
                        <a:ea typeface="Times New Roman"/>
                        <a:cs typeface="Times New Roman"/>
                      </a:endParaRPr>
                    </a:p>
                    <a:p>
                      <a:pPr marL="0" marR="0">
                        <a:spcBef>
                          <a:spcPts val="0"/>
                        </a:spcBef>
                        <a:spcAft>
                          <a:spcPts val="0"/>
                        </a:spcAft>
                      </a:pPr>
                      <a:r>
                        <a:rPr lang="en-US" sz="2000" b="1" kern="1200">
                          <a:solidFill>
                            <a:srgbClr val="002060"/>
                          </a:solidFill>
                          <a:latin typeface="Kruti Dev 010"/>
                          <a:ea typeface="Times New Roman"/>
                          <a:cs typeface="Arial"/>
                        </a:rPr>
                        <a:t>lqfo/kk ¼tSls Hkkstu½</a:t>
                      </a:r>
                      <a:endParaRPr lang="en-US" sz="1400" b="1">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616154">
                <a:tc>
                  <a:txBody>
                    <a:bodyPr/>
                    <a:lstStyle/>
                    <a:p>
                      <a:pPr marL="457200" marR="0" lvl="1" algn="l">
                        <a:spcBef>
                          <a:spcPts val="0"/>
                        </a:spcBef>
                        <a:spcAft>
                          <a:spcPts val="0"/>
                        </a:spcAft>
                      </a:pPr>
                      <a:r>
                        <a:rPr lang="en-US" sz="2000" b="1" dirty="0">
                          <a:latin typeface="Arial"/>
                          <a:ea typeface="Times New Roman"/>
                          <a:cs typeface="Times New Roman"/>
                        </a:rPr>
                        <a:t>In Time</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dky</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Continuous</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fujUrj</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Temporary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lkef;d</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922083">
                <a:tc>
                  <a:txBody>
                    <a:bodyPr/>
                    <a:lstStyle/>
                    <a:p>
                      <a:pPr marL="457200" marR="0" lvl="1" algn="l">
                        <a:spcBef>
                          <a:spcPts val="0"/>
                        </a:spcBef>
                        <a:spcAft>
                          <a:spcPts val="0"/>
                        </a:spcAft>
                      </a:pPr>
                      <a:r>
                        <a:rPr lang="en-US" sz="2000" b="1" dirty="0">
                          <a:latin typeface="Arial"/>
                          <a:ea typeface="Times New Roman"/>
                          <a:cs typeface="Times New Roman"/>
                        </a:rPr>
                        <a:t>In Quantity</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ek</a:t>
                      </a:r>
                      <a:r>
                        <a:rPr lang="en-US" sz="2000" b="1" kern="1200" dirty="0">
                          <a:solidFill>
                            <a:srgbClr val="002060"/>
                          </a:solidFill>
                          <a:latin typeface="Kruti Dev 010"/>
                          <a:ea typeface="Times New Roman"/>
                          <a:cs typeface="Arial"/>
                        </a:rPr>
                        <a:t>=k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Qualitative (is Feeling)</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xq.kkRed</a:t>
                      </a:r>
                      <a:r>
                        <a:rPr lang="en-US" sz="2000" b="1" kern="1200" dirty="0">
                          <a:solidFill>
                            <a:schemeClr val="bg1"/>
                          </a:solidFill>
                          <a:latin typeface="Kruti Dev 010"/>
                          <a:ea typeface="Times New Roman"/>
                          <a:cs typeface="Arial"/>
                        </a:rPr>
                        <a:t> ¼Hkko gS½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Quantitative (Required in Limited Quantity)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Ekk</a:t>
                      </a:r>
                      <a:r>
                        <a:rPr lang="en-US" sz="2000" b="1" kern="1200" dirty="0">
                          <a:solidFill>
                            <a:srgbClr val="002060"/>
                          </a:solidFill>
                          <a:latin typeface="Kruti Dev 010"/>
                          <a:ea typeface="Times New Roman"/>
                          <a:cs typeface="Arial"/>
                        </a:rPr>
                        <a:t>=</a:t>
                      </a:r>
                      <a:r>
                        <a:rPr lang="en-US" sz="2000" b="1" kern="1200" dirty="0" err="1">
                          <a:solidFill>
                            <a:srgbClr val="002060"/>
                          </a:solidFill>
                          <a:latin typeface="Kruti Dev 010"/>
                          <a:ea typeface="Times New Roman"/>
                          <a:cs typeface="Arial"/>
                        </a:rPr>
                        <a:t>kRed</a:t>
                      </a:r>
                      <a:r>
                        <a:rPr lang="en-US" sz="2000" b="1" kern="1200" dirty="0">
                          <a:solidFill>
                            <a:srgbClr val="002060"/>
                          </a:solidFill>
                          <a:latin typeface="Kruti Dev 010"/>
                          <a:ea typeface="Times New Roman"/>
                          <a:cs typeface="Arial"/>
                        </a:rPr>
                        <a:t> ¼lhfer </a:t>
                      </a:r>
                      <a:r>
                        <a:rPr lang="en-US" sz="2000" b="1" kern="1200" dirty="0" err="1">
                          <a:solidFill>
                            <a:srgbClr val="002060"/>
                          </a:solidFill>
                          <a:latin typeface="Kruti Dev 010"/>
                          <a:ea typeface="Times New Roman"/>
                          <a:cs typeface="Arial"/>
                        </a:rPr>
                        <a:t>ek</a:t>
                      </a:r>
                      <a:r>
                        <a:rPr lang="en-US" sz="2000" b="1" kern="1200" dirty="0">
                          <a:solidFill>
                            <a:srgbClr val="002060"/>
                          </a:solidFill>
                          <a:latin typeface="Kruti Dev 010"/>
                          <a:ea typeface="Times New Roman"/>
                          <a:cs typeface="Arial"/>
                        </a:rPr>
                        <a:t>=k esa½</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r h="616154">
                <a:tc>
                  <a:txBody>
                    <a:bodyPr/>
                    <a:lstStyle/>
                    <a:p>
                      <a:pPr marL="457200" marR="0" lvl="1" algn="l">
                        <a:spcBef>
                          <a:spcPts val="0"/>
                        </a:spcBef>
                        <a:spcAft>
                          <a:spcPts val="0"/>
                        </a:spcAft>
                      </a:pPr>
                      <a:r>
                        <a:rPr lang="en-US" sz="2000" b="1" dirty="0">
                          <a:latin typeface="Arial"/>
                          <a:ea typeface="Times New Roman"/>
                          <a:cs typeface="Times New Roman"/>
                        </a:rPr>
                        <a:t>Fulfilled By</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iwfrZ</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ds</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fy</a:t>
                      </a:r>
                      <a:r>
                        <a:rPr lang="en-US" sz="2000" b="1" kern="1200" dirty="0">
                          <a:solidFill>
                            <a:srgbClr val="002060"/>
                          </a:solidFill>
                          <a:latin typeface="Kruti Dev 010"/>
                          <a:ea typeface="Times New Roman"/>
                          <a:cs typeface="Arial"/>
                        </a:rPr>
                        <a:t>,</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Right Understanding &amp; Right Feeling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le&gt;]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Hkko</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800080"/>
                    </a:solidFill>
                  </a:tcPr>
                </a:tc>
                <a:tc>
                  <a:txBody>
                    <a:bodyPr/>
                    <a:lstStyle/>
                    <a:p>
                      <a:pPr marL="0" marR="0">
                        <a:spcBef>
                          <a:spcPts val="0"/>
                        </a:spcBef>
                        <a:spcAft>
                          <a:spcPts val="0"/>
                        </a:spcAft>
                      </a:pPr>
                      <a:r>
                        <a:rPr lang="en-US" sz="2000" b="1" dirty="0" err="1">
                          <a:latin typeface="Arial"/>
                          <a:ea typeface="Times New Roman"/>
                          <a:cs typeface="Times New Roman"/>
                        </a:rPr>
                        <a:t>Physio</a:t>
                      </a:r>
                      <a:r>
                        <a:rPr lang="en-US" sz="2000" b="1" dirty="0">
                          <a:latin typeface="Arial"/>
                          <a:ea typeface="Times New Roman"/>
                          <a:cs typeface="Times New Roman"/>
                        </a:rPr>
                        <a:t>-chemical Things</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HkkSfrd&amp;jklk;fud</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oLrq</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chemeClr val="accent5">
                        <a:lumMod val="40000"/>
                        <a:lumOff val="60000"/>
                      </a:schemeClr>
                    </a:solidFill>
                  </a:tcPr>
                </a:tc>
                <a:extLst>
                  <a:ext uri="{0D108BD9-81ED-4DB2-BD59-A6C34878D82A}">
                    <a16:rowId xmlns:a16="http://schemas.microsoft.com/office/drawing/2014/main" val="10004"/>
                  </a:ext>
                </a:extLst>
              </a:tr>
              <a:tr h="204110">
                <a:tc>
                  <a:txBody>
                    <a:bodyPr/>
                    <a:lstStyle/>
                    <a:p>
                      <a:pPr marL="0" marR="0" algn="l">
                        <a:spcBef>
                          <a:spcPts val="0"/>
                        </a:spcBef>
                        <a:spcAft>
                          <a:spcPts val="0"/>
                        </a:spcAft>
                      </a:pPr>
                      <a:endParaRPr lang="en-US" sz="1100" b="1" dirty="0">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100" b="1" dirty="0">
                        <a:solidFill>
                          <a:schemeClr val="bg1"/>
                        </a:solidFill>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endParaRPr lang="en-US" sz="1100" b="1">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5"/>
                  </a:ext>
                </a:extLst>
              </a:tr>
              <a:tr h="922083">
                <a:tc>
                  <a:txBody>
                    <a:bodyPr/>
                    <a:lstStyle/>
                    <a:p>
                      <a:pPr marL="0" marR="0" algn="l">
                        <a:spcBef>
                          <a:spcPts val="0"/>
                        </a:spcBef>
                        <a:spcAft>
                          <a:spcPts val="0"/>
                        </a:spcAft>
                      </a:pPr>
                      <a:r>
                        <a:rPr lang="en-US" sz="2000" b="1" dirty="0">
                          <a:latin typeface="Arial"/>
                          <a:ea typeface="Times New Roman"/>
                          <a:cs typeface="Times New Roman"/>
                        </a:rPr>
                        <a:t>Activity</a:t>
                      </a:r>
                      <a:endParaRPr lang="en-US" sz="1400" b="1" dirty="0">
                        <a:latin typeface="Times New Roman"/>
                        <a:ea typeface="Times New Roman"/>
                        <a:cs typeface="Times New Roman"/>
                      </a:endParaRPr>
                    </a:p>
                    <a:p>
                      <a:pPr marL="0" marR="0" algn="l">
                        <a:spcBef>
                          <a:spcPts val="0"/>
                        </a:spcBef>
                        <a:spcAft>
                          <a:spcPts val="0"/>
                        </a:spcAft>
                      </a:pPr>
                      <a:r>
                        <a:rPr lang="en-US" sz="2000" b="1" kern="1200" dirty="0" err="1">
                          <a:solidFill>
                            <a:srgbClr val="002060"/>
                          </a:solidFill>
                          <a:latin typeface="Kruti Dev 010"/>
                          <a:ea typeface="Times New Roman"/>
                          <a:cs typeface="Arial"/>
                        </a:rPr>
                        <a:t>fØ;k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Desire, Thought, Expectation…</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bPNk</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fopkj</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vk”kk</a:t>
                      </a:r>
                      <a:r>
                        <a:rPr lang="en-US" sz="2000" b="1" kern="1200" dirty="0">
                          <a:solidFill>
                            <a:schemeClr val="bg1"/>
                          </a:solidFill>
                          <a:latin typeface="Kruti Dev 010"/>
                          <a:ea typeface="Times New Roman"/>
                          <a:cs typeface="Arial"/>
                        </a:rPr>
                        <a:t>---</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Eating, Walking…</a:t>
                      </a:r>
                      <a:endParaRPr lang="en-US" sz="1400" b="1" dirty="0">
                        <a:latin typeface="Times New Roman"/>
                        <a:ea typeface="Times New Roman"/>
                        <a:cs typeface="Times New Roman"/>
                      </a:endParaRPr>
                    </a:p>
                    <a:p>
                      <a:pPr marL="0" marR="0">
                        <a:spcBef>
                          <a:spcPts val="0"/>
                        </a:spcBef>
                        <a:spcAft>
                          <a:spcPts val="0"/>
                        </a:spcAft>
                      </a:pPr>
                      <a:r>
                        <a:rPr lang="en-US" sz="2000" b="1" kern="1200" dirty="0">
                          <a:solidFill>
                            <a:srgbClr val="002060"/>
                          </a:solidFill>
                          <a:latin typeface="Kruti Dev 010"/>
                          <a:ea typeface="Times New Roman"/>
                          <a:cs typeface="Arial"/>
                        </a:rPr>
                        <a:t>[</a:t>
                      </a:r>
                      <a:r>
                        <a:rPr lang="en-US" sz="2000" b="1" kern="1200" dirty="0" err="1">
                          <a:solidFill>
                            <a:srgbClr val="002060"/>
                          </a:solidFill>
                          <a:latin typeface="Kruti Dev 010"/>
                          <a:ea typeface="Times New Roman"/>
                          <a:cs typeface="Arial"/>
                        </a:rPr>
                        <a:t>kkuk</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pyuk</a:t>
                      </a:r>
                      <a:r>
                        <a:rPr lang="en-US" sz="2000" b="1" kern="1200" dirty="0">
                          <a:solidFill>
                            <a:srgbClr val="002060"/>
                          </a:solidFill>
                          <a:latin typeface="Kruti Dev 010"/>
                          <a:ea typeface="Times New Roman"/>
                          <a:cs typeface="Arial"/>
                        </a:rPr>
                        <a:t>---</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6"/>
                  </a:ext>
                </a:extLst>
              </a:tr>
              <a:tr h="616154">
                <a:tc>
                  <a:txBody>
                    <a:bodyPr/>
                    <a:lstStyle/>
                    <a:p>
                      <a:pPr marL="457200" marR="0" lvl="1" algn="l">
                        <a:spcBef>
                          <a:spcPts val="0"/>
                        </a:spcBef>
                        <a:spcAft>
                          <a:spcPts val="0"/>
                        </a:spcAft>
                      </a:pPr>
                      <a:r>
                        <a:rPr lang="en-US" sz="2000" b="1" dirty="0">
                          <a:latin typeface="Arial"/>
                          <a:ea typeface="Times New Roman"/>
                          <a:cs typeface="Times New Roman"/>
                        </a:rPr>
                        <a:t>In Time</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dky</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Continuous</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fujUrj</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Temporary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lkef;d</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7"/>
                  </a:ext>
                </a:extLst>
              </a:tr>
              <a:tr h="922083">
                <a:tc>
                  <a:txBody>
                    <a:bodyPr/>
                    <a:lstStyle/>
                    <a:p>
                      <a:pPr marL="0" marR="0" lvl="0" algn="l">
                        <a:spcBef>
                          <a:spcPts val="0"/>
                        </a:spcBef>
                        <a:spcAft>
                          <a:spcPts val="0"/>
                        </a:spcAft>
                      </a:pPr>
                      <a:r>
                        <a:rPr lang="en-US" sz="2000" b="1" dirty="0">
                          <a:latin typeface="Arial"/>
                          <a:ea typeface="Times New Roman"/>
                          <a:cs typeface="Times New Roman"/>
                        </a:rPr>
                        <a:t>Response</a:t>
                      </a:r>
                      <a:endParaRPr lang="en-US" sz="2000" b="1" kern="1200" dirty="0">
                        <a:solidFill>
                          <a:srgbClr val="002060"/>
                        </a:solidFill>
                        <a:latin typeface="Kruti Dev 010"/>
                        <a:ea typeface="Times New Roman"/>
                        <a:cs typeface="Arial"/>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Knowing, Assuming, </a:t>
                      </a:r>
                      <a:r>
                        <a:rPr lang="en-US" sz="2000" b="1" dirty="0" err="1">
                          <a:solidFill>
                            <a:schemeClr val="bg1"/>
                          </a:solidFill>
                          <a:latin typeface="Arial"/>
                          <a:ea typeface="Times New Roman"/>
                          <a:cs typeface="Times New Roman"/>
                        </a:rPr>
                        <a:t>Recognising</a:t>
                      </a:r>
                      <a:r>
                        <a:rPr lang="en-US" sz="2000" b="1" dirty="0">
                          <a:solidFill>
                            <a:schemeClr val="bg1"/>
                          </a:solidFill>
                          <a:latin typeface="Arial"/>
                          <a:ea typeface="Times New Roman"/>
                          <a:cs typeface="Times New Roman"/>
                        </a:rPr>
                        <a:t>, Fulfilling</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tkuuk</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ekuuk</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igpkuuk</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fuokZg</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djuk</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endParaRPr lang="en-US" sz="2000" b="1" dirty="0">
                        <a:latin typeface="Arial"/>
                        <a:ea typeface="Times New Roman"/>
                        <a:cs typeface="Times New Roman"/>
                      </a:endParaRPr>
                    </a:p>
                    <a:p>
                      <a:pPr marL="0" marR="0">
                        <a:spcBef>
                          <a:spcPts val="0"/>
                        </a:spcBef>
                        <a:spcAft>
                          <a:spcPts val="0"/>
                        </a:spcAft>
                      </a:pPr>
                      <a:r>
                        <a:rPr lang="en-US" sz="2000" b="1" dirty="0" err="1">
                          <a:latin typeface="Arial"/>
                          <a:ea typeface="Times New Roman"/>
                          <a:cs typeface="Times New Roman"/>
                        </a:rPr>
                        <a:t>Recognising</a:t>
                      </a:r>
                      <a:r>
                        <a:rPr lang="en-US" sz="2000" b="1" dirty="0">
                          <a:latin typeface="Arial"/>
                          <a:ea typeface="Times New Roman"/>
                          <a:cs typeface="Times New Roman"/>
                        </a:rPr>
                        <a:t>, Fulfilling</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igpkuuk</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fuokZg</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djuk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8"/>
                  </a:ext>
                </a:extLst>
              </a:tr>
              <a:tr h="328045">
                <a:tc>
                  <a:txBody>
                    <a:bodyPr/>
                    <a:lstStyle/>
                    <a:p>
                      <a:pPr marL="0" marR="0">
                        <a:spcBef>
                          <a:spcPts val="0"/>
                        </a:spcBef>
                        <a:spcAft>
                          <a:spcPts val="0"/>
                        </a:spcAft>
                      </a:pPr>
                      <a:endParaRPr lang="en-US" sz="900" b="1">
                        <a:latin typeface="Arial"/>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endParaRPr lang="en-US" sz="900" b="1">
                        <a:latin typeface="Arial"/>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endParaRPr lang="en-US" sz="900" b="1" dirty="0">
                        <a:latin typeface="Arial"/>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9"/>
                  </a:ext>
                </a:extLst>
              </a:tr>
              <a:tr h="326575">
                <a:tc>
                  <a:txBody>
                    <a:bodyPr/>
                    <a:lstStyle/>
                    <a:p>
                      <a:pPr marL="0" marR="0">
                        <a:spcBef>
                          <a:spcPts val="0"/>
                        </a:spcBef>
                        <a:spcAft>
                          <a:spcPts val="0"/>
                        </a:spcAft>
                      </a:pPr>
                      <a:endParaRPr lang="en-US" sz="2000" b="1" dirty="0">
                        <a:latin typeface="Arial"/>
                        <a:ea typeface="Times New Roman"/>
                        <a:cs typeface="Times New Roman"/>
                      </a:endParaRPr>
                    </a:p>
                  </a:txBody>
                  <a:tcPr marL="56795" marR="56795" marT="0" marB="0">
                    <a:lnL>
                      <a:noFill/>
                    </a:lnL>
                    <a:lnR>
                      <a:noFill/>
                    </a:lnR>
                    <a:lnT>
                      <a:noFill/>
                    </a:lnT>
                    <a:lnB>
                      <a:noFill/>
                    </a:lnB>
                    <a:solidFill>
                      <a:srgbClr val="FFFFFF"/>
                    </a:solidFill>
                  </a:tcPr>
                </a:tc>
                <a:tc>
                  <a:txBody>
                    <a:bodyPr/>
                    <a:lstStyle/>
                    <a:p>
                      <a:pPr marL="0" marR="0">
                        <a:spcBef>
                          <a:spcPts val="0"/>
                        </a:spcBef>
                        <a:spcAft>
                          <a:spcPts val="0"/>
                        </a:spcAft>
                      </a:pPr>
                      <a:r>
                        <a:rPr lang="en-US" sz="2000" b="1" dirty="0">
                          <a:latin typeface="Arial"/>
                          <a:ea typeface="Times New Roman"/>
                          <a:cs typeface="Times New Roman"/>
                        </a:rPr>
                        <a:t>Consciousness </a:t>
                      </a:r>
                      <a:r>
                        <a:rPr lang="en-US" sz="2000" b="1" kern="1200" dirty="0" err="1">
                          <a:solidFill>
                            <a:srgbClr val="002060"/>
                          </a:solidFill>
                          <a:latin typeface="Kruti Dev 010"/>
                          <a:ea typeface="Times New Roman"/>
                          <a:cs typeface="Arial"/>
                        </a:rPr>
                        <a:t>pSrU</a:t>
                      </a:r>
                      <a:r>
                        <a:rPr lang="en-US" sz="2000" b="1" kern="1200" dirty="0">
                          <a:solidFill>
                            <a:srgbClr val="002060"/>
                          </a:solidFill>
                          <a:latin typeface="Kruti Dev 010"/>
                          <a:ea typeface="Times New Roman"/>
                          <a:cs typeface="Arial"/>
                        </a:rPr>
                        <a:t>;</a:t>
                      </a:r>
                      <a:endParaRPr lang="en-US" sz="1400" b="1" dirty="0">
                        <a:latin typeface="Times New Roman"/>
                        <a:ea typeface="Times New Roman"/>
                        <a:cs typeface="Times New Roman"/>
                      </a:endParaRPr>
                    </a:p>
                  </a:txBody>
                  <a:tcPr marL="56795" marR="56795" marT="0" marB="0">
                    <a:lnL>
                      <a:noFill/>
                    </a:lnL>
                    <a:lnR>
                      <a:noFill/>
                    </a:lnR>
                    <a:lnT>
                      <a:noFill/>
                    </a:lnT>
                    <a:lnB>
                      <a:noFill/>
                    </a:lnB>
                    <a:solidFill>
                      <a:srgbClr val="FFFFFF"/>
                    </a:solidFill>
                  </a:tcPr>
                </a:tc>
                <a:tc>
                  <a:txBody>
                    <a:bodyPr/>
                    <a:lstStyle/>
                    <a:p>
                      <a:pPr marL="0" marR="0">
                        <a:spcBef>
                          <a:spcPts val="0"/>
                        </a:spcBef>
                        <a:spcAft>
                          <a:spcPts val="0"/>
                        </a:spcAft>
                      </a:pPr>
                      <a:r>
                        <a:rPr lang="en-US" sz="2000" b="1" dirty="0">
                          <a:latin typeface="Arial"/>
                          <a:ea typeface="Times New Roman"/>
                          <a:cs typeface="Times New Roman"/>
                        </a:rPr>
                        <a:t>Material </a:t>
                      </a:r>
                      <a:r>
                        <a:rPr lang="en-US" sz="2000" b="1" kern="1200" dirty="0">
                          <a:solidFill>
                            <a:srgbClr val="002060"/>
                          </a:solidFill>
                          <a:latin typeface="Kruti Dev 010"/>
                          <a:ea typeface="Times New Roman"/>
                          <a:cs typeface="Arial"/>
                        </a:rPr>
                        <a:t>tM+</a:t>
                      </a:r>
                      <a:endParaRPr lang="en-US" sz="1400" b="1" dirty="0">
                        <a:latin typeface="Times New Roman"/>
                        <a:ea typeface="Times New Roman"/>
                        <a:cs typeface="Times New Roman"/>
                      </a:endParaRPr>
                    </a:p>
                  </a:txBody>
                  <a:tcPr marL="56795" marR="56795" marT="0" marB="0">
                    <a:lnL>
                      <a:noFill/>
                    </a:lnL>
                    <a:lnR>
                      <a:noFill/>
                    </a:lnR>
                    <a:lnT>
                      <a:noFill/>
                    </a:lnT>
                    <a:lnB>
                      <a:noFill/>
                    </a:lnB>
                    <a:solidFill>
                      <a:srgbClr val="FFFFFF"/>
                    </a:solidFill>
                  </a:tcPr>
                </a:tc>
                <a:extLst>
                  <a:ext uri="{0D108BD9-81ED-4DB2-BD59-A6C34878D82A}">
                    <a16:rowId xmlns:a16="http://schemas.microsoft.com/office/drawing/2014/main" val="10010"/>
                  </a:ext>
                </a:extLst>
              </a:tr>
            </a:tbl>
          </a:graphicData>
        </a:graphic>
      </p:graphicFrame>
      <p:sp>
        <p:nvSpPr>
          <p:cNvPr id="29742" name="Rectangle 8">
            <a:extLst>
              <a:ext uri="{FF2B5EF4-FFF2-40B4-BE49-F238E27FC236}">
                <a16:creationId xmlns:a16="http://schemas.microsoft.com/office/drawing/2014/main" id="{68F36E89-66AA-4924-B3FE-C19803E1EE80}"/>
              </a:ext>
            </a:extLst>
          </p:cNvPr>
          <p:cNvSpPr>
            <a:spLocks noChangeArrowheads="1"/>
          </p:cNvSpPr>
          <p:nvPr/>
        </p:nvSpPr>
        <p:spPr bwMode="auto">
          <a:xfrm>
            <a:off x="6019800" y="0"/>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solidFill>
                  <a:srgbClr val="FF0000"/>
                </a:solidFill>
                <a:cs typeface="Times New Roman" panose="02020603050405020304" pitchFamily="18" charset="0"/>
              </a:rPr>
              <a:t>Co-existence</a:t>
            </a:r>
            <a:endParaRPr lang="en-US" altLang="en-US" sz="2000">
              <a:solidFill>
                <a:srgbClr val="000000"/>
              </a:solidFill>
              <a:latin typeface="Times New Roman" panose="02020603050405020304" pitchFamily="18" charset="0"/>
              <a:cs typeface="Times New Roman" panose="02020603050405020304" pitchFamily="18" charset="0"/>
            </a:endParaRPr>
          </a:p>
          <a:p>
            <a:pPr algn="ctr" eaLnBrk="1" hangingPunct="1"/>
            <a:r>
              <a:rPr lang="en-US" altLang="en-US" sz="2800">
                <a:solidFill>
                  <a:srgbClr val="FF0000"/>
                </a:solidFill>
                <a:latin typeface="Kruti Dev 010" pitchFamily="2" charset="0"/>
                <a:ea typeface="Batang" panose="02030600000101010101" pitchFamily="18" charset="-127"/>
                <a:cs typeface="KrutiDev040BoldItalic"/>
              </a:rPr>
              <a:t>lgvfLrRo</a:t>
            </a:r>
            <a:endParaRPr lang="en-US" altLang="en-US" sz="2800">
              <a:solidFill>
                <a:srgbClr val="000000"/>
              </a:solidFill>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1BBE0092-1F42-4110-8E3D-7C59A04170C7}"/>
              </a:ext>
            </a:extLst>
          </p:cNvPr>
          <p:cNvCxnSpPr/>
          <p:nvPr/>
        </p:nvCxnSpPr>
        <p:spPr>
          <a:xfrm>
            <a:off x="5638800" y="381000"/>
            <a:ext cx="27432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FCEC8DE3-5D69-4037-A62B-2CE966E1D7E8}"/>
              </a:ext>
            </a:extLst>
          </p:cNvPr>
          <p:cNvSpPr/>
          <p:nvPr/>
        </p:nvSpPr>
        <p:spPr>
          <a:xfrm>
            <a:off x="3352800" y="5181600"/>
            <a:ext cx="2819400" cy="4572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29745" name="Rectangle 2">
            <a:extLst>
              <a:ext uri="{FF2B5EF4-FFF2-40B4-BE49-F238E27FC236}">
                <a16:creationId xmlns:a16="http://schemas.microsoft.com/office/drawing/2014/main" id="{41FB1EAA-93B7-4440-9407-C7F9A4ACC1E7}"/>
              </a:ext>
            </a:extLst>
          </p:cNvPr>
          <p:cNvSpPr>
            <a:spLocks noChangeArrowheads="1"/>
          </p:cNvSpPr>
          <p:nvPr/>
        </p:nvSpPr>
        <p:spPr bwMode="auto">
          <a:xfrm>
            <a:off x="3429000" y="790575"/>
            <a:ext cx="3581400" cy="555466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29746" name="Rectangle 3">
            <a:extLst>
              <a:ext uri="{FF2B5EF4-FFF2-40B4-BE49-F238E27FC236}">
                <a16:creationId xmlns:a16="http://schemas.microsoft.com/office/drawing/2014/main" id="{E54312CE-BBA6-4322-B064-30C1AC4D714F}"/>
              </a:ext>
            </a:extLst>
          </p:cNvPr>
          <p:cNvSpPr>
            <a:spLocks noChangeArrowheads="1"/>
          </p:cNvSpPr>
          <p:nvPr/>
        </p:nvSpPr>
        <p:spPr bwMode="auto">
          <a:xfrm>
            <a:off x="7053263" y="782638"/>
            <a:ext cx="3429000" cy="5562600"/>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cxnSp>
        <p:nvCxnSpPr>
          <p:cNvPr id="14" name="Straight Arrow Connector 13">
            <a:extLst>
              <a:ext uri="{FF2B5EF4-FFF2-40B4-BE49-F238E27FC236}">
                <a16:creationId xmlns:a16="http://schemas.microsoft.com/office/drawing/2014/main" id="{405907B4-9DFA-4370-AA5A-6ACAC442159D}"/>
              </a:ext>
            </a:extLst>
          </p:cNvPr>
          <p:cNvCxnSpPr/>
          <p:nvPr/>
        </p:nvCxnSpPr>
        <p:spPr>
          <a:xfrm rot="5400000">
            <a:off x="7200901" y="6438900"/>
            <a:ext cx="228600" cy="3175"/>
          </a:xfrm>
          <a:prstGeom prst="straightConnector1">
            <a:avLst/>
          </a:prstGeom>
          <a:ln w="127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8AD81D7-F7C8-4A22-B1CC-A5E51CBCBFE3}"/>
              </a:ext>
            </a:extLst>
          </p:cNvPr>
          <p:cNvCxnSpPr/>
          <p:nvPr/>
        </p:nvCxnSpPr>
        <p:spPr>
          <a:xfrm rot="5400000">
            <a:off x="3620294" y="6438106"/>
            <a:ext cx="228600" cy="158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D31F216-D039-47CF-BCFF-10171EA3B80A}"/>
              </a:ext>
            </a:extLst>
          </p:cNvPr>
          <p:cNvGraphicFramePr>
            <a:graphicFrameLocks noGrp="1"/>
          </p:cNvGraphicFramePr>
          <p:nvPr/>
        </p:nvGraphicFramePr>
        <p:xfrm>
          <a:off x="1676400" y="533400"/>
          <a:ext cx="8991600" cy="5242104"/>
        </p:xfrm>
        <a:graphic>
          <a:graphicData uri="http://schemas.openxmlformats.org/drawingml/2006/table">
            <a:tbl>
              <a:tblPr firstRow="1" bandRow="1">
                <a:tableStyleId>{5C22544A-7EE6-4342-B048-85BDC9FD1C3A}</a:tableStyleId>
              </a:tblPr>
              <a:tblGrid>
                <a:gridCol w="44196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4038600">
                  <a:extLst>
                    <a:ext uri="{9D8B030D-6E8A-4147-A177-3AD203B41FA5}">
                      <a16:colId xmlns:a16="http://schemas.microsoft.com/office/drawing/2014/main" val="20002"/>
                    </a:ext>
                  </a:extLst>
                </a:gridCol>
              </a:tblGrid>
              <a:tr h="10057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Arial" pitchFamily="34" charset="0"/>
                          <a:cs typeface="Arial" pitchFamily="34" charset="0"/>
                        </a:rPr>
                        <a:t>Consciousness</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dirty="0">
                        <a:solidFill>
                          <a:schemeClr val="bg1"/>
                        </a:solidFill>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2000" b="0" dirty="0">
                        <a:solidFill>
                          <a:schemeClr val="bg1"/>
                        </a:solidFill>
                        <a:latin typeface="Arial" pitchFamily="34" charset="0"/>
                        <a:cs typeface="Arial" pitchFamily="34" charset="0"/>
                      </a:endParaRPr>
                    </a:p>
                  </a:txBody>
                  <a:tcPr marT="45682" marB="45682">
                    <a:solidFill>
                      <a:srgbClr val="800080"/>
                    </a:solidFill>
                  </a:tcPr>
                </a:tc>
                <a:tc>
                  <a:txBody>
                    <a:bodyPr/>
                    <a:lstStyle/>
                    <a:p>
                      <a:pPr algn="l"/>
                      <a:endParaRPr lang="en-GB" sz="2200" dirty="0">
                        <a:solidFill>
                          <a:schemeClr val="tx1"/>
                        </a:solidFill>
                      </a:endParaRPr>
                    </a:p>
                  </a:txBody>
                  <a:tcPr marT="45682" marB="45682">
                    <a:noFill/>
                  </a:tcPr>
                </a:tc>
                <a:tc>
                  <a:txBody>
                    <a:bodyPr/>
                    <a:lstStyle/>
                    <a:p>
                      <a:pPr algn="ctr"/>
                      <a:r>
                        <a:rPr lang="en-US" sz="2000" dirty="0">
                          <a:solidFill>
                            <a:schemeClr val="tx1"/>
                          </a:solidFill>
                          <a:latin typeface="Arial" pitchFamily="34" charset="0"/>
                          <a:cs typeface="Arial" pitchFamily="34" charset="0"/>
                        </a:rPr>
                        <a:t>Material</a:t>
                      </a:r>
                      <a:endParaRPr lang="en-GB" sz="2000" b="0" dirty="0">
                        <a:solidFill>
                          <a:schemeClr val="tx1"/>
                        </a:solidFill>
                        <a:latin typeface="Arial" pitchFamily="34" charset="0"/>
                        <a:cs typeface="Arial" pitchFamily="34" charset="0"/>
                      </a:endParaRPr>
                    </a:p>
                  </a:txBody>
                  <a:tcPr marT="45682" marB="45682">
                    <a:solidFill>
                      <a:schemeClr val="accent5">
                        <a:lumMod val="40000"/>
                        <a:lumOff val="60000"/>
                      </a:schemeClr>
                    </a:solidFill>
                  </a:tcPr>
                </a:tc>
                <a:extLst>
                  <a:ext uri="{0D108BD9-81ED-4DB2-BD59-A6C34878D82A}">
                    <a16:rowId xmlns:a16="http://schemas.microsoft.com/office/drawing/2014/main" val="10000"/>
                  </a:ext>
                </a:extLst>
              </a:tr>
              <a:tr h="426631">
                <a:tc>
                  <a:txBody>
                    <a:bodyPr/>
                    <a:lstStyle/>
                    <a:p>
                      <a:pPr algn="l"/>
                      <a:r>
                        <a:rPr lang="en-US" sz="2000" dirty="0">
                          <a:solidFill>
                            <a:schemeClr val="bg1"/>
                          </a:solidFill>
                          <a:latin typeface="Arial" pitchFamily="34" charset="0"/>
                          <a:cs typeface="Arial" pitchFamily="34" charset="0"/>
                        </a:rPr>
                        <a:t>I am</a:t>
                      </a:r>
                      <a:endParaRPr lang="en-GB" sz="2000" dirty="0">
                        <a:solidFill>
                          <a:schemeClr val="bg1"/>
                        </a:solidFill>
                        <a:latin typeface="Arial" pitchFamily="34" charset="0"/>
                        <a:cs typeface="Arial" pitchFamily="34" charset="0"/>
                      </a:endParaRPr>
                    </a:p>
                  </a:txBody>
                  <a:tcPr marT="45682" marB="45682">
                    <a:solidFill>
                      <a:srgbClr val="800080"/>
                    </a:solidFill>
                  </a:tcPr>
                </a:tc>
                <a:tc>
                  <a:txBody>
                    <a:bodyPr/>
                    <a:lstStyle/>
                    <a:p>
                      <a:pPr algn="l"/>
                      <a:endParaRPr lang="en-GB" sz="2200" dirty="0">
                        <a:solidFill>
                          <a:schemeClr val="tx1"/>
                        </a:solidFill>
                      </a:endParaRPr>
                    </a:p>
                  </a:txBody>
                  <a:tcPr marT="45682" marB="45682">
                    <a:noFill/>
                  </a:tcPr>
                </a:tc>
                <a:tc>
                  <a:txBody>
                    <a:bodyPr/>
                    <a:lstStyle/>
                    <a:p>
                      <a:pPr algn="l"/>
                      <a:r>
                        <a:rPr lang="en-GB" sz="2000" dirty="0">
                          <a:solidFill>
                            <a:schemeClr val="tx1"/>
                          </a:solidFill>
                          <a:latin typeface="Arial" pitchFamily="34" charset="0"/>
                          <a:cs typeface="Arial" pitchFamily="34" charset="0"/>
                        </a:rPr>
                        <a:t>My body is</a:t>
                      </a:r>
                    </a:p>
                  </a:txBody>
                  <a:tcPr marT="45682" marB="45682">
                    <a:solidFill>
                      <a:schemeClr val="accent5">
                        <a:lumMod val="40000"/>
                        <a:lumOff val="60000"/>
                      </a:schemeClr>
                    </a:solidFill>
                  </a:tcPr>
                </a:tc>
                <a:extLst>
                  <a:ext uri="{0D108BD9-81ED-4DB2-BD59-A6C34878D82A}">
                    <a16:rowId xmlns:a16="http://schemas.microsoft.com/office/drawing/2014/main" val="10001"/>
                  </a:ext>
                </a:extLst>
              </a:tr>
              <a:tr h="426631">
                <a:tc>
                  <a:txBody>
                    <a:bodyPr/>
                    <a:lstStyle/>
                    <a:p>
                      <a:pPr algn="l"/>
                      <a:r>
                        <a:rPr lang="en-US" sz="2000" dirty="0">
                          <a:solidFill>
                            <a:schemeClr val="bg1"/>
                          </a:solidFill>
                          <a:latin typeface="Arial" pitchFamily="34" charset="0"/>
                          <a:cs typeface="Arial" pitchFamily="34" charset="0"/>
                        </a:rPr>
                        <a:t>I want to live</a:t>
                      </a:r>
                      <a:endParaRPr lang="en-GB" sz="2000" dirty="0">
                        <a:solidFill>
                          <a:schemeClr val="bg1"/>
                        </a:solidFill>
                        <a:latin typeface="Arial" pitchFamily="34" charset="0"/>
                        <a:cs typeface="Arial" pitchFamily="34" charset="0"/>
                      </a:endParaRPr>
                    </a:p>
                  </a:txBody>
                  <a:tcPr marT="45682" marB="45682">
                    <a:solidFill>
                      <a:srgbClr val="800080"/>
                    </a:solidFill>
                  </a:tcPr>
                </a:tc>
                <a:tc>
                  <a:txBody>
                    <a:bodyPr/>
                    <a:lstStyle/>
                    <a:p>
                      <a:pPr algn="l"/>
                      <a:endParaRPr lang="en-GB" sz="2200" dirty="0">
                        <a:solidFill>
                          <a:schemeClr val="tx1"/>
                        </a:solidFill>
                      </a:endParaRPr>
                    </a:p>
                  </a:txBody>
                  <a:tcPr marT="45682" marB="45682">
                    <a:noFill/>
                  </a:tcPr>
                </a:tc>
                <a:tc>
                  <a:txBody>
                    <a:bodyPr/>
                    <a:lstStyle/>
                    <a:p>
                      <a:pPr algn="l"/>
                      <a:r>
                        <a:rPr lang="en-US" sz="2000" kern="1200" dirty="0">
                          <a:solidFill>
                            <a:schemeClr val="tx1"/>
                          </a:solidFill>
                          <a:latin typeface="Arial" pitchFamily="34" charset="0"/>
                          <a:ea typeface="+mn-ea"/>
                          <a:cs typeface="Arial" pitchFamily="34" charset="0"/>
                        </a:rPr>
                        <a:t>My body is used as an instrument</a:t>
                      </a:r>
                      <a:endParaRPr lang="en-GB" sz="2000" kern="1200" dirty="0">
                        <a:solidFill>
                          <a:schemeClr val="tx1"/>
                        </a:solidFill>
                        <a:latin typeface="Arial" pitchFamily="34" charset="0"/>
                        <a:ea typeface="+mn-ea"/>
                        <a:cs typeface="Arial" pitchFamily="34" charset="0"/>
                      </a:endParaRPr>
                    </a:p>
                  </a:txBody>
                  <a:tcPr marT="45682" marB="45682">
                    <a:solidFill>
                      <a:schemeClr val="accent5">
                        <a:lumMod val="40000"/>
                        <a:lumOff val="60000"/>
                      </a:schemeClr>
                    </a:solidFill>
                  </a:tcPr>
                </a:tc>
                <a:extLst>
                  <a:ext uri="{0D108BD9-81ED-4DB2-BD59-A6C34878D82A}">
                    <a16:rowId xmlns:a16="http://schemas.microsoft.com/office/drawing/2014/main" val="10002"/>
                  </a:ext>
                </a:extLst>
              </a:tr>
              <a:tr h="1005729">
                <a:tc>
                  <a:txBody>
                    <a:bodyPr/>
                    <a:lstStyle/>
                    <a:p>
                      <a:pPr algn="l"/>
                      <a:r>
                        <a:rPr lang="en-GB" sz="2000" dirty="0">
                          <a:solidFill>
                            <a:schemeClr val="bg1"/>
                          </a:solidFill>
                          <a:latin typeface="Arial" pitchFamily="34" charset="0"/>
                          <a:cs typeface="Arial" pitchFamily="34" charset="0"/>
                        </a:rPr>
                        <a:t>I want to live with continuous happiness</a:t>
                      </a:r>
                    </a:p>
                  </a:txBody>
                  <a:tcPr marT="45682" marB="45682">
                    <a:solidFill>
                      <a:srgbClr val="800080"/>
                    </a:solidFill>
                  </a:tcPr>
                </a:tc>
                <a:tc>
                  <a:txBody>
                    <a:bodyPr/>
                    <a:lstStyle/>
                    <a:p>
                      <a:pPr algn="l"/>
                      <a:endParaRPr lang="en-GB" sz="2200" dirty="0">
                        <a:solidFill>
                          <a:schemeClr val="tx1"/>
                        </a:solidFill>
                      </a:endParaRPr>
                    </a:p>
                  </a:txBody>
                  <a:tcPr marT="45682" marB="45682">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kern="1200" dirty="0">
                          <a:solidFill>
                            <a:schemeClr val="tx1"/>
                          </a:solidFill>
                          <a:latin typeface="Arial" pitchFamily="34" charset="0"/>
                          <a:ea typeface="+mn-ea"/>
                          <a:cs typeface="Arial" pitchFamily="34" charset="0"/>
                        </a:rPr>
                        <a:t>Physical facility is required for nurturing, protection and right utilization of the body</a:t>
                      </a:r>
                      <a:endParaRPr lang="en-GB" sz="2000" kern="1200" dirty="0">
                        <a:solidFill>
                          <a:schemeClr val="tx1"/>
                        </a:solidFill>
                        <a:latin typeface="Arial" pitchFamily="34" charset="0"/>
                        <a:ea typeface="+mn-ea"/>
                        <a:cs typeface="Arial" pitchFamily="34" charset="0"/>
                      </a:endParaRPr>
                    </a:p>
                  </a:txBody>
                  <a:tcPr marT="45682" marB="45682">
                    <a:solidFill>
                      <a:schemeClr val="accent5">
                        <a:lumMod val="40000"/>
                        <a:lumOff val="60000"/>
                      </a:schemeClr>
                    </a:solidFill>
                  </a:tcPr>
                </a:tc>
                <a:extLst>
                  <a:ext uri="{0D108BD9-81ED-4DB2-BD59-A6C34878D82A}">
                    <a16:rowId xmlns:a16="http://schemas.microsoft.com/office/drawing/2014/main" val="10003"/>
                  </a:ext>
                </a:extLst>
              </a:tr>
              <a:tr h="13105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kern="1200" dirty="0">
                          <a:solidFill>
                            <a:schemeClr val="bg1"/>
                          </a:solidFill>
                          <a:latin typeface="Arial" pitchFamily="34" charset="0"/>
                          <a:ea typeface="+mn-ea"/>
                          <a:cs typeface="Arial" pitchFamily="34" charset="0"/>
                        </a:rPr>
                        <a:t>To understand and to live in harmony at all levels of being (from self to entire existence) is my program of action for continuous happiness</a:t>
                      </a:r>
                    </a:p>
                  </a:txBody>
                  <a:tcPr marT="45682" marB="45682">
                    <a:solidFill>
                      <a:srgbClr val="800080"/>
                    </a:solidFill>
                  </a:tcPr>
                </a:tc>
                <a:tc>
                  <a:txBody>
                    <a:bodyPr/>
                    <a:lstStyle/>
                    <a:p>
                      <a:pPr algn="l"/>
                      <a:endParaRPr lang="en-GB" sz="2200" dirty="0">
                        <a:solidFill>
                          <a:schemeClr val="tx1"/>
                        </a:solidFill>
                      </a:endParaRPr>
                    </a:p>
                  </a:txBody>
                  <a:tcPr marT="45682" marB="45682">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kern="1200" dirty="0">
                          <a:solidFill>
                            <a:schemeClr val="tx1"/>
                          </a:solidFill>
                          <a:latin typeface="Arial" pitchFamily="34" charset="0"/>
                          <a:ea typeface="+mn-ea"/>
                          <a:cs typeface="Arial" pitchFamily="34" charset="0"/>
                        </a:rPr>
                        <a:t>Production, protection and right utilization of physical facility is a part of my program (&lt;1/4</a:t>
                      </a:r>
                      <a:r>
                        <a:rPr lang="en-US" sz="2000" kern="1200" baseline="30000" dirty="0">
                          <a:solidFill>
                            <a:schemeClr val="tx1"/>
                          </a:solidFill>
                          <a:latin typeface="Arial" pitchFamily="34" charset="0"/>
                          <a:ea typeface="+mn-ea"/>
                          <a:cs typeface="Arial" pitchFamily="34" charset="0"/>
                        </a:rPr>
                        <a:t>th</a:t>
                      </a:r>
                      <a:r>
                        <a:rPr lang="en-US" sz="2000" kern="1200" dirty="0">
                          <a:solidFill>
                            <a:schemeClr val="tx1"/>
                          </a:solidFill>
                          <a:latin typeface="Arial" pitchFamily="34" charset="0"/>
                          <a:ea typeface="+mn-ea"/>
                          <a:cs typeface="Arial" pitchFamily="34" charset="0"/>
                        </a:rPr>
                        <a:t>)</a:t>
                      </a:r>
                    </a:p>
                  </a:txBody>
                  <a:tcPr marT="45682" marB="45682">
                    <a:solidFill>
                      <a:schemeClr val="accent5">
                        <a:lumMod val="40000"/>
                        <a:lumOff val="60000"/>
                      </a:schemeClr>
                    </a:solidFill>
                  </a:tcPr>
                </a:tc>
                <a:extLst>
                  <a:ext uri="{0D108BD9-81ED-4DB2-BD59-A6C34878D82A}">
                    <a16:rowId xmlns:a16="http://schemas.microsoft.com/office/drawing/2014/main" val="10004"/>
                  </a:ext>
                </a:extLst>
              </a:tr>
              <a:tr h="10666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kern="1200" dirty="0">
                          <a:solidFill>
                            <a:schemeClr val="bg1"/>
                          </a:solidFill>
                          <a:latin typeface="Arial" pitchFamily="34" charset="0"/>
                          <a:ea typeface="+mn-ea"/>
                          <a:cs typeface="Arial" pitchFamily="34" charset="0"/>
                        </a:rPr>
                        <a:t>I am the:</a:t>
                      </a:r>
                    </a:p>
                    <a:p>
                      <a:pPr marL="0" marR="0" lvl="0" indent="0" algn="l" defTabSz="914400" rtl="0" eaLnBrk="1" fontAlgn="base" latinLnBrk="0" hangingPunct="1">
                        <a:lnSpc>
                          <a:spcPct val="100000"/>
                        </a:lnSpc>
                        <a:spcBef>
                          <a:spcPct val="0"/>
                        </a:spcBef>
                        <a:spcAft>
                          <a:spcPct val="0"/>
                        </a:spcAft>
                        <a:buClrTx/>
                        <a:buSzTx/>
                        <a:buFontTx/>
                        <a:buNone/>
                        <a:tabLst/>
                      </a:pPr>
                      <a:r>
                        <a:rPr lang="en-US" sz="2000" kern="1200" dirty="0">
                          <a:solidFill>
                            <a:schemeClr val="bg1"/>
                          </a:solidFill>
                          <a:latin typeface="Arial" pitchFamily="34" charset="0"/>
                          <a:ea typeface="+mn-ea"/>
                          <a:cs typeface="Arial" pitchFamily="34" charset="0"/>
                        </a:rPr>
                        <a:t> Seer,    Doer,   Enjoyer (</a:t>
                      </a:r>
                      <a:r>
                        <a:rPr lang="en-US" sz="2000" kern="1200" dirty="0" err="1">
                          <a:solidFill>
                            <a:schemeClr val="bg1"/>
                          </a:solidFill>
                          <a:latin typeface="Arial" pitchFamily="34" charset="0"/>
                          <a:ea typeface="+mn-ea"/>
                          <a:cs typeface="Arial" pitchFamily="34" charset="0"/>
                        </a:rPr>
                        <a:t>Experiencer</a:t>
                      </a:r>
                      <a:r>
                        <a:rPr lang="en-US" sz="2000" kern="1200" dirty="0">
                          <a:solidFill>
                            <a:schemeClr val="bg1"/>
                          </a:solidFill>
                          <a:latin typeface="Arial" pitchFamily="34" charset="0"/>
                          <a:ea typeface="+mn-ea"/>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Kruti Dev 010" pitchFamily="2" charset="0"/>
                        </a:rPr>
                        <a:t> </a:t>
                      </a:r>
                      <a:r>
                        <a:rPr kumimoji="0" lang="en-US" sz="2400" b="0" i="0" u="none" strike="noStrike" cap="none" normalizeH="0" baseline="0" dirty="0" err="1">
                          <a:ln>
                            <a:noFill/>
                          </a:ln>
                          <a:solidFill>
                            <a:schemeClr val="bg1"/>
                          </a:solidFill>
                          <a:effectLst/>
                          <a:latin typeface="Kruti Dev 010" pitchFamily="2" charset="0"/>
                        </a:rPr>
                        <a:t>nz’Vk</a:t>
                      </a:r>
                      <a:r>
                        <a:rPr kumimoji="0" lang="en-US" sz="2400" b="0" i="0" u="none" strike="noStrike" cap="none" normalizeH="0" baseline="0" dirty="0">
                          <a:ln>
                            <a:noFill/>
                          </a:ln>
                          <a:solidFill>
                            <a:schemeClr val="bg1"/>
                          </a:solidFill>
                          <a:effectLst/>
                          <a:latin typeface="Kruti Dev 010" pitchFamily="2" charset="0"/>
                        </a:rPr>
                        <a:t>]   </a:t>
                      </a:r>
                      <a:r>
                        <a:rPr kumimoji="0" lang="en-US" sz="2400" b="0" i="0" u="none" strike="noStrike" cap="none" normalizeH="0" baseline="0" dirty="0" err="1">
                          <a:ln>
                            <a:noFill/>
                          </a:ln>
                          <a:solidFill>
                            <a:schemeClr val="bg1"/>
                          </a:solidFill>
                          <a:effectLst/>
                          <a:latin typeface="Kruti Dev 010" pitchFamily="2" charset="0"/>
                        </a:rPr>
                        <a:t>drkZ</a:t>
                      </a:r>
                      <a:r>
                        <a:rPr kumimoji="0" lang="en-US" sz="2400" b="0" i="0" u="none" strike="noStrike" cap="none" normalizeH="0" baseline="0" dirty="0">
                          <a:ln>
                            <a:noFill/>
                          </a:ln>
                          <a:solidFill>
                            <a:schemeClr val="bg1"/>
                          </a:solidFill>
                          <a:effectLst/>
                          <a:latin typeface="Kruti Dev 010" pitchFamily="2" charset="0"/>
                        </a:rPr>
                        <a:t>]   </a:t>
                      </a:r>
                      <a:r>
                        <a:rPr kumimoji="0" lang="en-US" sz="2400" b="0" i="0" u="none" strike="noStrike" cap="none" normalizeH="0" baseline="0" dirty="0" err="1">
                          <a:ln>
                            <a:noFill/>
                          </a:ln>
                          <a:solidFill>
                            <a:schemeClr val="bg1"/>
                          </a:solidFill>
                          <a:effectLst/>
                          <a:latin typeface="Kruti Dev 010" pitchFamily="2" charset="0"/>
                        </a:rPr>
                        <a:t>HkksDrk</a:t>
                      </a:r>
                      <a:r>
                        <a:rPr kumimoji="0" lang="en-US" sz="2400" b="0" i="0" u="none" strike="noStrike" cap="none" normalizeH="0" baseline="0" dirty="0">
                          <a:ln>
                            <a:noFill/>
                          </a:ln>
                          <a:solidFill>
                            <a:schemeClr val="bg1"/>
                          </a:solidFill>
                          <a:effectLst/>
                          <a:latin typeface="Kruti Dev 010" pitchFamily="2" charset="0"/>
                        </a:rPr>
                        <a:t>   </a:t>
                      </a:r>
                    </a:p>
                  </a:txBody>
                  <a:tcPr marT="45682" marB="45682">
                    <a:solidFill>
                      <a:srgbClr val="800080"/>
                    </a:solidFill>
                  </a:tcPr>
                </a:tc>
                <a:tc>
                  <a:txBody>
                    <a:bodyPr/>
                    <a:lstStyle/>
                    <a:p>
                      <a:pPr algn="l"/>
                      <a:endParaRPr lang="en-GB" sz="2200" dirty="0">
                        <a:solidFill>
                          <a:schemeClr val="tx1"/>
                        </a:solidFill>
                      </a:endParaRPr>
                    </a:p>
                  </a:txBody>
                  <a:tcPr marT="45682" marB="45682">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kern="1200" dirty="0">
                          <a:solidFill>
                            <a:schemeClr val="tx1"/>
                          </a:solidFill>
                          <a:latin typeface="Arial" pitchFamily="34" charset="0"/>
                          <a:ea typeface="+mn-ea"/>
                          <a:cs typeface="Arial" pitchFamily="34" charset="0"/>
                        </a:rPr>
                        <a:t>I use the body as an instrument for fulfillment of my program</a:t>
                      </a:r>
                    </a:p>
                  </a:txBody>
                  <a:tcPr marT="45682" marB="45682">
                    <a:solidFill>
                      <a:schemeClr val="accent5">
                        <a:lumMod val="40000"/>
                        <a:lumOff val="60000"/>
                      </a:schemeClr>
                    </a:solidFill>
                  </a:tcPr>
                </a:tc>
                <a:extLst>
                  <a:ext uri="{0D108BD9-81ED-4DB2-BD59-A6C34878D82A}">
                    <a16:rowId xmlns:a16="http://schemas.microsoft.com/office/drawing/2014/main" val="10005"/>
                  </a:ext>
                </a:extLst>
              </a:tr>
            </a:tbl>
          </a:graphicData>
        </a:graphic>
      </p:graphicFrame>
      <p:sp>
        <p:nvSpPr>
          <p:cNvPr id="8" name="Rectangle 7">
            <a:extLst>
              <a:ext uri="{FF2B5EF4-FFF2-40B4-BE49-F238E27FC236}">
                <a16:creationId xmlns:a16="http://schemas.microsoft.com/office/drawing/2014/main" id="{F098DE57-3699-420A-AC10-F16BB0E9530C}"/>
              </a:ext>
            </a:extLst>
          </p:cNvPr>
          <p:cNvSpPr/>
          <p:nvPr/>
        </p:nvSpPr>
        <p:spPr>
          <a:xfrm>
            <a:off x="1676400" y="533400"/>
            <a:ext cx="4419600" cy="5257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30753" name="Title 1">
            <a:extLst>
              <a:ext uri="{FF2B5EF4-FFF2-40B4-BE49-F238E27FC236}">
                <a16:creationId xmlns:a16="http://schemas.microsoft.com/office/drawing/2014/main" id="{6D075D14-B76D-4E6B-9A97-4E9FE6F42CD1}"/>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			   Self 				   		Body</a:t>
            </a:r>
            <a:endParaRPr lang="en-GB" altLang="en-US" dirty="0"/>
          </a:p>
        </p:txBody>
      </p:sp>
      <p:sp>
        <p:nvSpPr>
          <p:cNvPr id="7" name="Rectangle 6">
            <a:extLst>
              <a:ext uri="{FF2B5EF4-FFF2-40B4-BE49-F238E27FC236}">
                <a16:creationId xmlns:a16="http://schemas.microsoft.com/office/drawing/2014/main" id="{526A9AB4-D178-4A7C-9B89-3F8B6E37A19B}"/>
              </a:ext>
            </a:extLst>
          </p:cNvPr>
          <p:cNvSpPr/>
          <p:nvPr/>
        </p:nvSpPr>
        <p:spPr>
          <a:xfrm>
            <a:off x="6629400" y="533400"/>
            <a:ext cx="3957638" cy="5257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grpSp>
        <p:nvGrpSpPr>
          <p:cNvPr id="30755" name="Group 20">
            <a:extLst>
              <a:ext uri="{FF2B5EF4-FFF2-40B4-BE49-F238E27FC236}">
                <a16:creationId xmlns:a16="http://schemas.microsoft.com/office/drawing/2014/main" id="{C29DDB4B-5C90-44F6-A054-996D0DE6462C}"/>
              </a:ext>
            </a:extLst>
          </p:cNvPr>
          <p:cNvGrpSpPr>
            <a:grpSpLocks/>
          </p:cNvGrpSpPr>
          <p:nvPr/>
        </p:nvGrpSpPr>
        <p:grpSpPr bwMode="auto">
          <a:xfrm>
            <a:off x="5486400" y="566738"/>
            <a:ext cx="1828800" cy="923925"/>
            <a:chOff x="4648200" y="762000"/>
            <a:chExt cx="1828800" cy="923586"/>
          </a:xfrm>
        </p:grpSpPr>
        <p:sp>
          <p:nvSpPr>
            <p:cNvPr id="30758" name="TextBox 26">
              <a:extLst>
                <a:ext uri="{FF2B5EF4-FFF2-40B4-BE49-F238E27FC236}">
                  <a16:creationId xmlns:a16="http://schemas.microsoft.com/office/drawing/2014/main" id="{863887AC-998A-48D3-994F-B83A15EA6498}"/>
                </a:ext>
              </a:extLst>
            </p:cNvPr>
            <p:cNvSpPr txBox="1">
              <a:spLocks noChangeArrowheads="1"/>
            </p:cNvSpPr>
            <p:nvPr/>
          </p:nvSpPr>
          <p:spPr bwMode="auto">
            <a:xfrm>
              <a:off x="4648200" y="762000"/>
              <a:ext cx="1828800" cy="923586"/>
            </a:xfrm>
            <a:prstGeom prst="rect">
              <a:avLst/>
            </a:prstGeom>
            <a:solidFill>
              <a:schemeClr val="bg1"/>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rPr>
                <a:t>INFORMATION</a:t>
              </a:r>
            </a:p>
            <a:p>
              <a:pPr eaLnBrk="1" hangingPunct="1"/>
              <a:endParaRPr lang="en-US" altLang="en-US">
                <a:solidFill>
                  <a:srgbClr val="000000"/>
                </a:solidFill>
              </a:endParaRPr>
            </a:p>
            <a:p>
              <a:pPr eaLnBrk="1" hangingPunct="1"/>
              <a:endParaRPr lang="en-US" altLang="en-US">
                <a:solidFill>
                  <a:srgbClr val="000000"/>
                </a:solidFill>
              </a:endParaRPr>
            </a:p>
          </p:txBody>
        </p:sp>
        <p:sp>
          <p:nvSpPr>
            <p:cNvPr id="26" name="Left Arrow 25">
              <a:extLst>
                <a:ext uri="{FF2B5EF4-FFF2-40B4-BE49-F238E27FC236}">
                  <a16:creationId xmlns:a16="http://schemas.microsoft.com/office/drawing/2014/main" id="{3270003F-7505-47FF-A6D2-D3C5F17A95C9}"/>
                </a:ext>
              </a:extLst>
            </p:cNvPr>
            <p:cNvSpPr/>
            <p:nvPr/>
          </p:nvSpPr>
          <p:spPr bwMode="auto">
            <a:xfrm>
              <a:off x="4821238" y="1219032"/>
              <a:ext cx="1295400" cy="360230"/>
            </a:xfrm>
            <a:prstGeom prst="leftArrow">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1400" dirty="0">
                  <a:solidFill>
                    <a:prstClr val="black"/>
                  </a:solidFill>
                </a:rPr>
                <a:t>Sensation</a:t>
              </a:r>
            </a:p>
          </p:txBody>
        </p:sp>
        <p:sp>
          <p:nvSpPr>
            <p:cNvPr id="28" name="Right Arrow 27">
              <a:extLst>
                <a:ext uri="{FF2B5EF4-FFF2-40B4-BE49-F238E27FC236}">
                  <a16:creationId xmlns:a16="http://schemas.microsoft.com/office/drawing/2014/main" id="{4385A408-E357-4221-BFAF-FD0F8AEB0196}"/>
                </a:ext>
              </a:extLst>
            </p:cNvPr>
            <p:cNvSpPr/>
            <p:nvPr/>
          </p:nvSpPr>
          <p:spPr bwMode="auto">
            <a:xfrm>
              <a:off x="5029200" y="990516"/>
              <a:ext cx="1295400" cy="380860"/>
            </a:xfrm>
            <a:prstGeom prst="rightArrow">
              <a:avLst/>
            </a:prstGeom>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400" dirty="0">
                  <a:solidFill>
                    <a:prstClr val="black"/>
                  </a:solidFill>
                </a:rPr>
                <a:t>Instruction</a:t>
              </a:r>
            </a:p>
          </p:txBody>
        </p:sp>
      </p:grpSp>
      <p:sp>
        <p:nvSpPr>
          <p:cNvPr id="30756" name="Rectangle 9">
            <a:extLst>
              <a:ext uri="{FF2B5EF4-FFF2-40B4-BE49-F238E27FC236}">
                <a16:creationId xmlns:a16="http://schemas.microsoft.com/office/drawing/2014/main" id="{55B361A4-D750-477F-A3D0-A76DD0A587A0}"/>
              </a:ext>
            </a:extLst>
          </p:cNvPr>
          <p:cNvSpPr>
            <a:spLocks noChangeArrowheads="1"/>
          </p:cNvSpPr>
          <p:nvPr/>
        </p:nvSpPr>
        <p:spPr bwMode="auto">
          <a:xfrm>
            <a:off x="6705600" y="5867400"/>
            <a:ext cx="3810000" cy="646113"/>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FFFF"/>
                </a:solidFill>
                <a:cs typeface="Arial" panose="020B0604020202020204" pitchFamily="34" charset="0"/>
              </a:rPr>
              <a:t>The Body is</a:t>
            </a:r>
          </a:p>
          <a:p>
            <a:pPr eaLnBrk="1" hangingPunct="1"/>
            <a:r>
              <a:rPr lang="en-US" altLang="en-US" b="1">
                <a:solidFill>
                  <a:srgbClr val="FFFFFF"/>
                </a:solidFill>
                <a:cs typeface="Arial" panose="020B0604020202020204" pitchFamily="34" charset="0"/>
              </a:rPr>
              <a:t>an instrument of the Self</a:t>
            </a:r>
          </a:p>
        </p:txBody>
      </p:sp>
      <p:sp>
        <p:nvSpPr>
          <p:cNvPr id="30757" name="Rectangle 9">
            <a:extLst>
              <a:ext uri="{FF2B5EF4-FFF2-40B4-BE49-F238E27FC236}">
                <a16:creationId xmlns:a16="http://schemas.microsoft.com/office/drawing/2014/main" id="{DD8391A2-B905-4E55-8952-D541984166A9}"/>
              </a:ext>
            </a:extLst>
          </p:cNvPr>
          <p:cNvSpPr>
            <a:spLocks noChangeArrowheads="1"/>
          </p:cNvSpPr>
          <p:nvPr/>
        </p:nvSpPr>
        <p:spPr bwMode="auto">
          <a:xfrm>
            <a:off x="1752600" y="5867400"/>
            <a:ext cx="4343400" cy="646113"/>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FFFF"/>
                </a:solidFill>
                <a:cs typeface="Arial" panose="020B0604020202020204" pitchFamily="34" charset="0"/>
              </a:rPr>
              <a:t>The Self is</a:t>
            </a:r>
          </a:p>
          <a:p>
            <a:pPr eaLnBrk="1" hangingPunct="1"/>
            <a:r>
              <a:rPr lang="en-US" altLang="en-US" b="1">
                <a:solidFill>
                  <a:srgbClr val="FFFFFF"/>
                </a:solidFill>
                <a:cs typeface="Arial" panose="020B0604020202020204" pitchFamily="34" charset="0"/>
              </a:rPr>
              <a:t>central to human existence</a:t>
            </a:r>
            <a:endParaRPr lang="en-US" altLang="en-US" sz="1600" b="1">
              <a:solidFill>
                <a:srgbClr val="FFFFFF"/>
              </a:solidFill>
              <a:cs typeface="Arial" panose="020B0604020202020204" pitchFamily="34"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5">
            <a:extLst>
              <a:ext uri="{FF2B5EF4-FFF2-40B4-BE49-F238E27FC236}">
                <a16:creationId xmlns:a16="http://schemas.microsoft.com/office/drawing/2014/main" id="{086A7A69-2921-40BD-9817-36D191935AAC}"/>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I am the Seer</a:t>
            </a:r>
          </a:p>
        </p:txBody>
      </p:sp>
      <p:sp>
        <p:nvSpPr>
          <p:cNvPr id="7" name="Text Placeholder 6">
            <a:extLst>
              <a:ext uri="{FF2B5EF4-FFF2-40B4-BE49-F238E27FC236}">
                <a16:creationId xmlns:a16="http://schemas.microsoft.com/office/drawing/2014/main" id="{BC7BB5E6-4E51-43CF-B74E-8B660B56ABF2}"/>
              </a:ext>
            </a:extLst>
          </p:cNvPr>
          <p:cNvSpPr>
            <a:spLocks noGrp="1"/>
          </p:cNvSpPr>
          <p:nvPr>
            <p:ph type="body" sz="quarter" idx="13"/>
          </p:nvPr>
        </p:nvSpPr>
        <p:spPr/>
        <p:txBody>
          <a:bodyPr>
            <a:normAutofit fontScale="92500"/>
          </a:bodyPr>
          <a:lstStyle/>
          <a:p>
            <a:pPr marL="457200" indent="-457200">
              <a:spcAft>
                <a:spcPct val="10000"/>
              </a:spcAft>
              <a:buFont typeface="Symbol" pitchFamily="18" charset="2"/>
              <a:buNone/>
              <a:defRPr/>
            </a:pPr>
            <a:r>
              <a:rPr lang="en-GB" sz="2400"/>
              <a:t>“Seer” means the one that sees / understands</a:t>
            </a:r>
          </a:p>
          <a:p>
            <a:pPr marL="457200" indent="-457200">
              <a:spcAft>
                <a:spcPct val="10000"/>
              </a:spcAft>
              <a:buFont typeface="Symbol" pitchFamily="18" charset="2"/>
              <a:buNone/>
              <a:defRPr/>
            </a:pPr>
            <a:endParaRPr lang="en-GB" sz="2400"/>
          </a:p>
          <a:p>
            <a:pPr marL="457200" indent="-457200">
              <a:spcAft>
                <a:spcPct val="10000"/>
              </a:spcAft>
              <a:buFont typeface="Symbol" pitchFamily="18" charset="2"/>
              <a:buNone/>
              <a:defRPr/>
            </a:pPr>
            <a:r>
              <a:rPr lang="en-GB" sz="2400"/>
              <a:t>e.g. If you are given something in your hand and you conclude that it is a pen, it is not your eyes that concluded this. It is you that concluded this. The Self  sees via the eyes – the eyes don’t see themselves</a:t>
            </a:r>
          </a:p>
          <a:p>
            <a:pPr marL="457200" indent="-457200">
              <a:spcAft>
                <a:spcPct val="10000"/>
              </a:spcAft>
              <a:buFont typeface="Symbol" pitchFamily="18" charset="2"/>
              <a:buNone/>
              <a:defRPr/>
            </a:pPr>
            <a:r>
              <a:rPr lang="en-GB" sz="2400"/>
              <a:t>Like that all the 5 senses are just the instrument that enable the Self  to see something outside</a:t>
            </a:r>
          </a:p>
          <a:p>
            <a:pPr marL="457200" indent="-457200">
              <a:spcAft>
                <a:spcPct val="10000"/>
              </a:spcAft>
              <a:buFont typeface="Symbol" pitchFamily="18" charset="2"/>
              <a:buNone/>
              <a:defRPr/>
            </a:pPr>
            <a:endParaRPr lang="en-GB" sz="2400"/>
          </a:p>
          <a:p>
            <a:pPr marL="457200" indent="-457200">
              <a:spcAft>
                <a:spcPct val="10000"/>
              </a:spcAft>
              <a:buFont typeface="Symbol" pitchFamily="18" charset="2"/>
              <a:buNone/>
              <a:defRPr/>
            </a:pPr>
            <a:r>
              <a:rPr lang="en-GB" sz="2400"/>
              <a:t>Just like you see outside, you can also see ‘within’, without using the body for sensation</a:t>
            </a:r>
          </a:p>
          <a:p>
            <a:pPr marL="457200" indent="-457200">
              <a:spcAft>
                <a:spcPct val="10000"/>
              </a:spcAft>
              <a:buFont typeface="Symbol" pitchFamily="18" charset="2"/>
              <a:buNone/>
              <a:defRPr/>
            </a:pPr>
            <a:r>
              <a:rPr lang="en-GB" sz="2400"/>
              <a:t>e.g. You can ‘see’ that you are feeling happy, getting angry...</a:t>
            </a:r>
          </a:p>
          <a:p>
            <a:pPr marL="457200" indent="-457200">
              <a:spcAft>
                <a:spcPct val="10000"/>
              </a:spcAft>
              <a:buFont typeface="Symbol" pitchFamily="18" charset="2"/>
              <a:buNone/>
              <a:defRPr/>
            </a:pPr>
            <a:endParaRPr lang="en-GB" sz="2400"/>
          </a:p>
          <a:p>
            <a:pPr marL="457200" indent="-457200">
              <a:spcAft>
                <a:spcPct val="10000"/>
              </a:spcAft>
              <a:buFont typeface="Symbol" pitchFamily="18" charset="2"/>
              <a:buNone/>
              <a:defRPr/>
            </a:pPr>
            <a:r>
              <a:rPr lang="en-GB" sz="2400"/>
              <a:t>Thus, the Self  ‘sees’ or understands, sometimes with the help of the body, sometimes without the help of body</a:t>
            </a:r>
          </a:p>
          <a:p>
            <a:pPr marL="457200" indent="-457200">
              <a:spcAft>
                <a:spcPct val="10000"/>
              </a:spcAft>
              <a:buFont typeface="Symbol" pitchFamily="18" charset="2"/>
              <a:buNone/>
              <a:defRPr/>
            </a:pPr>
            <a:endParaRPr lang="en-GB" sz="2400"/>
          </a:p>
          <a:p>
            <a:pPr marL="457200" indent="-457200">
              <a:spcAft>
                <a:spcPct val="10000"/>
              </a:spcAft>
              <a:buFont typeface="Symbol" pitchFamily="18" charset="2"/>
              <a:buNone/>
              <a:defRPr/>
            </a:pPr>
            <a:r>
              <a:rPr lang="en-GB" sz="2400"/>
              <a:t>The Body is used as an instrument</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5">
            <a:extLst>
              <a:ext uri="{FF2B5EF4-FFF2-40B4-BE49-F238E27FC236}">
                <a16:creationId xmlns:a16="http://schemas.microsoft.com/office/drawing/2014/main" id="{90AC0EEE-D3E6-4B72-A810-C005AB8907EB}"/>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I am the Doer</a:t>
            </a:r>
          </a:p>
        </p:txBody>
      </p:sp>
      <p:sp>
        <p:nvSpPr>
          <p:cNvPr id="7" name="Text Placeholder 6">
            <a:extLst>
              <a:ext uri="{FF2B5EF4-FFF2-40B4-BE49-F238E27FC236}">
                <a16:creationId xmlns:a16="http://schemas.microsoft.com/office/drawing/2014/main" id="{60B83D8A-391D-41CC-90FD-AFFBB25ADAF0}"/>
              </a:ext>
            </a:extLst>
          </p:cNvPr>
          <p:cNvSpPr>
            <a:spLocks noGrp="1"/>
          </p:cNvSpPr>
          <p:nvPr>
            <p:ph type="body" sz="quarter" idx="13"/>
          </p:nvPr>
        </p:nvSpPr>
        <p:spPr/>
        <p:txBody>
          <a:bodyPr/>
          <a:lstStyle/>
          <a:p>
            <a:pPr marL="457200" indent="-457200">
              <a:spcAft>
                <a:spcPct val="10000"/>
              </a:spcAft>
              <a:buFont typeface="Symbol" pitchFamily="18" charset="2"/>
              <a:buNone/>
              <a:defRPr/>
            </a:pPr>
            <a:r>
              <a:rPr lang="en-GB"/>
              <a:t>“Doer” means the one that does, who takes decision to do</a:t>
            </a:r>
          </a:p>
          <a:p>
            <a:pPr marL="457200" indent="-457200">
              <a:spcAft>
                <a:spcPct val="10000"/>
              </a:spcAft>
              <a:buFont typeface="Symbol" pitchFamily="18" charset="2"/>
              <a:buNone/>
              <a:defRPr/>
            </a:pPr>
            <a:endParaRPr lang="en-GB"/>
          </a:p>
          <a:p>
            <a:pPr marL="457200" indent="-457200">
              <a:spcAft>
                <a:spcPct val="10000"/>
              </a:spcAft>
              <a:buFont typeface="Symbol" pitchFamily="18" charset="2"/>
              <a:buNone/>
              <a:defRPr/>
            </a:pPr>
            <a:r>
              <a:rPr lang="en-GB"/>
              <a:t>I am the one who decides. I decide what to do, what not to do...</a:t>
            </a:r>
          </a:p>
          <a:p>
            <a:pPr marL="457200" indent="-457200">
              <a:spcAft>
                <a:spcPct val="10000"/>
              </a:spcAft>
              <a:buFont typeface="Symbol" pitchFamily="18" charset="2"/>
              <a:buNone/>
              <a:defRPr/>
            </a:pPr>
            <a:endParaRPr lang="en-GB"/>
          </a:p>
          <a:p>
            <a:pPr marL="457200" indent="-457200">
              <a:spcAft>
                <a:spcPct val="10000"/>
              </a:spcAft>
              <a:buFont typeface="Symbol" pitchFamily="18" charset="2"/>
              <a:buNone/>
              <a:defRPr/>
            </a:pPr>
            <a:r>
              <a:rPr lang="en-GB"/>
              <a:t>I may or may not use the body to do – what I think of is my decision. I do that thinking within myself (there is no role of the body in this)</a:t>
            </a:r>
          </a:p>
          <a:p>
            <a:pPr marL="457200" indent="-457200">
              <a:spcAft>
                <a:spcPct val="10000"/>
              </a:spcAft>
              <a:buFont typeface="Symbol" pitchFamily="18" charset="2"/>
              <a:buNone/>
              <a:defRPr/>
            </a:pPr>
            <a:endParaRPr lang="en-GB"/>
          </a:p>
          <a:p>
            <a:pPr marL="457200" indent="-457200">
              <a:spcAft>
                <a:spcPct val="10000"/>
              </a:spcAft>
              <a:buFont typeface="Symbol" pitchFamily="18" charset="2"/>
              <a:buNone/>
              <a:defRPr/>
            </a:pPr>
            <a:r>
              <a:rPr lang="en-GB"/>
              <a:t>If required, the body is used to express my decision</a:t>
            </a:r>
          </a:p>
          <a:p>
            <a:pPr marL="457200" indent="-457200">
              <a:spcAft>
                <a:spcPct val="10000"/>
              </a:spcAft>
              <a:buFont typeface="Symbol" pitchFamily="18" charset="2"/>
              <a:buNone/>
              <a:defRPr/>
            </a:pPr>
            <a:r>
              <a:rPr lang="en-GB"/>
              <a:t> </a:t>
            </a:r>
          </a:p>
          <a:p>
            <a:pPr marL="457200" indent="-457200">
              <a:spcAft>
                <a:spcPct val="10000"/>
              </a:spcAft>
              <a:buFont typeface="Symbol" pitchFamily="18" charset="2"/>
              <a:buNone/>
              <a:defRPr/>
            </a:pPr>
            <a:r>
              <a:rPr lang="en-GB"/>
              <a:t>The Body is used as an instrument </a:t>
            </a:r>
          </a:p>
          <a:p>
            <a:pPr>
              <a:buFont typeface="Symbol" pitchFamily="18" charset="2"/>
              <a:buNone/>
              <a:defRPr/>
            </a:pPr>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5">
            <a:extLst>
              <a:ext uri="{FF2B5EF4-FFF2-40B4-BE49-F238E27FC236}">
                <a16:creationId xmlns:a16="http://schemas.microsoft.com/office/drawing/2014/main" id="{57D7322D-0A6D-484A-B23D-D39128B0E3FE}"/>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I am the Enjoyer (Experiencer)</a:t>
            </a:r>
          </a:p>
        </p:txBody>
      </p:sp>
      <p:sp>
        <p:nvSpPr>
          <p:cNvPr id="33795" name="Text Placeholder 6">
            <a:extLst>
              <a:ext uri="{FF2B5EF4-FFF2-40B4-BE49-F238E27FC236}">
                <a16:creationId xmlns:a16="http://schemas.microsoft.com/office/drawing/2014/main" id="{EFC4240E-05D7-4144-AE77-6BCDD46F6922}"/>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spcAft>
                <a:spcPct val="10000"/>
              </a:spcAft>
              <a:buFont typeface="Symbol" pitchFamily="18" charset="2"/>
              <a:buNone/>
            </a:pPr>
            <a:r>
              <a:rPr lang="en-GB" altLang="en-US" sz="2400"/>
              <a:t>“Enjoyer” means the one that experiences happiness / unhappiness</a:t>
            </a:r>
          </a:p>
          <a:p>
            <a:pPr marL="457200" indent="-457200">
              <a:spcAft>
                <a:spcPct val="10000"/>
              </a:spcAft>
              <a:buFont typeface="Symbol" pitchFamily="18" charset="2"/>
              <a:buNone/>
            </a:pPr>
            <a:endParaRPr lang="en-GB" altLang="en-US" sz="2400"/>
          </a:p>
          <a:p>
            <a:pPr marL="457200" indent="-457200">
              <a:spcAft>
                <a:spcPct val="10000"/>
              </a:spcAft>
              <a:buFont typeface="Symbol" pitchFamily="18" charset="2"/>
              <a:buNone/>
            </a:pPr>
            <a:r>
              <a:rPr lang="en-GB" altLang="en-US" sz="2400"/>
              <a:t>I am the one that feels enthused or depressed. I am the one that feels angry or delighted...</a:t>
            </a:r>
          </a:p>
          <a:p>
            <a:pPr marL="457200" indent="-457200">
              <a:spcAft>
                <a:spcPct val="10000"/>
              </a:spcAft>
              <a:buFont typeface="Symbol" pitchFamily="18" charset="2"/>
              <a:buNone/>
            </a:pPr>
            <a:endParaRPr lang="en-GB" altLang="en-US" sz="2400"/>
          </a:p>
          <a:p>
            <a:pPr marL="457200" indent="-457200">
              <a:spcAft>
                <a:spcPct val="10000"/>
              </a:spcAft>
              <a:buFont typeface="Symbol" pitchFamily="18" charset="2"/>
              <a:buNone/>
            </a:pPr>
            <a:r>
              <a:rPr lang="en-GB" altLang="en-US" sz="2400"/>
              <a:t>I am the enjoyer, the experiencer</a:t>
            </a:r>
          </a:p>
          <a:p>
            <a:pPr marL="457200" indent="-457200">
              <a:spcAft>
                <a:spcPct val="10000"/>
              </a:spcAft>
              <a:buFont typeface="Symbol" pitchFamily="18" charset="2"/>
              <a:buNone/>
            </a:pPr>
            <a:endParaRPr lang="en-GB" altLang="en-US" sz="2400"/>
          </a:p>
          <a:p>
            <a:pPr marL="457200" indent="-457200">
              <a:spcAft>
                <a:spcPct val="10000"/>
              </a:spcAft>
              <a:buFont typeface="Symbol" pitchFamily="18" charset="2"/>
              <a:buNone/>
            </a:pPr>
            <a:r>
              <a:rPr lang="en-GB" altLang="en-US" sz="2400"/>
              <a:t>The Body is used as an instrument</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E5A7B-32F4-4596-947C-0B0FC1BDB003}"/>
              </a:ext>
            </a:extLst>
          </p:cNvPr>
          <p:cNvSpPr>
            <a:spLocks noGrp="1"/>
          </p:cNvSpPr>
          <p:nvPr>
            <p:ph type="title"/>
          </p:nvPr>
        </p:nvSpPr>
        <p:spPr/>
        <p:txBody>
          <a:bodyPr/>
          <a:lstStyle/>
          <a:p>
            <a:endParaRPr lang="en-IN"/>
          </a:p>
        </p:txBody>
      </p:sp>
      <p:sp>
        <p:nvSpPr>
          <p:cNvPr id="34819" name="Text Placeholder 2">
            <a:extLst>
              <a:ext uri="{FF2B5EF4-FFF2-40B4-BE49-F238E27FC236}">
                <a16:creationId xmlns:a16="http://schemas.microsoft.com/office/drawing/2014/main" id="{AC358B80-DD27-497C-9E76-1DC8A672D92D}"/>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Symbol" pitchFamily="18" charset="2"/>
              <a:buAutoNum type="arabicPeriod"/>
            </a:pPr>
            <a:r>
              <a:rPr altLang="en-US"/>
              <a:t>Instructions from self to body + reading sensations from body (not hard wired)</a:t>
            </a:r>
          </a:p>
          <a:p>
            <a:pPr marL="457200" indent="-457200">
              <a:buFont typeface="Symbol" pitchFamily="18" charset="2"/>
              <a:buAutoNum type="arabicPeriod"/>
            </a:pPr>
            <a:endParaRPr altLang="en-US"/>
          </a:p>
          <a:p>
            <a:pPr marL="457200" indent="-457200">
              <a:buFont typeface="Symbol" pitchFamily="18" charset="2"/>
              <a:buAutoNum type="arabicPeriod"/>
            </a:pPr>
            <a:r>
              <a:rPr altLang="en-US"/>
              <a:t>Body as an instrument of Self</a:t>
            </a:r>
          </a:p>
          <a:p>
            <a:pPr marL="457200" indent="-457200">
              <a:buFont typeface="Symbol" pitchFamily="18" charset="2"/>
              <a:buAutoNum type="arabicPeriod"/>
            </a:pPr>
            <a:endParaRPr altLang="en-US"/>
          </a:p>
          <a:p>
            <a:pPr marL="457200" indent="-457200">
              <a:buFont typeface="Symbol" pitchFamily="18" charset="2"/>
              <a:buAutoNum type="arabicPeriod"/>
            </a:pPr>
            <a:r>
              <a:rPr altLang="en-US"/>
              <a:t>Seer = ? Doer = ? Enjoyer = ?</a:t>
            </a:r>
            <a:endParaRPr lang="en-IN" altLang="en-US"/>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ubtitle 4">
            <a:extLst>
              <a:ext uri="{FF2B5EF4-FFF2-40B4-BE49-F238E27FC236}">
                <a16:creationId xmlns:a16="http://schemas.microsoft.com/office/drawing/2014/main" id="{B74FD633-2F59-4E7E-983F-3CBEB81EE13F}"/>
              </a:ext>
            </a:extLst>
          </p:cNvPr>
          <p:cNvSpPr>
            <a:spLocks noGrp="1" noChangeArrowheads="1"/>
          </p:cNvSpPr>
          <p:nvPr>
            <p:ph type="subTitle" idx="1"/>
          </p:nvPr>
        </p:nvSpPr>
        <p:spPr>
          <a:xfrm>
            <a:off x="1709738" y="3900488"/>
            <a:ext cx="7840662"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rial" panose="020B0604020202020204" pitchFamily="34" charset="0"/>
                <a:cs typeface="Calibri" panose="020F0502020204030204" pitchFamily="34" charset="0"/>
              </a:rPr>
              <a:t>The Body as an Instrument of the Self</a:t>
            </a:r>
            <a:endParaRPr lang="en-IN" altLang="en-US">
              <a:latin typeface="Arial" panose="020B0604020202020204" pitchFamily="34" charset="0"/>
              <a:ea typeface="Calibri" panose="020F0502020204030204" pitchFamily="34" charset="0"/>
              <a:cs typeface="Mangal" panose="00000400000000000000" pitchFamily="2"/>
            </a:endParaRPr>
          </a:p>
        </p:txBody>
      </p:sp>
      <p:sp>
        <p:nvSpPr>
          <p:cNvPr id="35843" name="Title 3">
            <a:extLst>
              <a:ext uri="{FF2B5EF4-FFF2-40B4-BE49-F238E27FC236}">
                <a16:creationId xmlns:a16="http://schemas.microsoft.com/office/drawing/2014/main" id="{13376F06-8ACC-4050-8F43-C973325CEF3D}"/>
              </a:ext>
            </a:extLst>
          </p:cNvPr>
          <p:cNvSpPr>
            <a:spLocks noGrp="1" noChangeArrowheads="1"/>
          </p:cNvSpPr>
          <p:nvPr>
            <p:ph type="ctrTitle"/>
          </p:nvPr>
        </p:nvSpPr>
        <p:spPr>
          <a:xfrm>
            <a:off x="1709738" y="2286000"/>
            <a:ext cx="7840662"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FAQs for Lecture 9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B1D96FE-1D59-47B2-90A3-4A54B28783EE}"/>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13315" name="Text Placeholder 2">
            <a:extLst>
              <a:ext uri="{FF2B5EF4-FFF2-40B4-BE49-F238E27FC236}">
                <a16:creationId xmlns:a16="http://schemas.microsoft.com/office/drawing/2014/main" id="{6924129D-92A6-43B8-8038-EECC505D502B}"/>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pic>
        <p:nvPicPr>
          <p:cNvPr id="13316" name="Picture 3">
            <a:extLst>
              <a:ext uri="{FF2B5EF4-FFF2-40B4-BE49-F238E27FC236}">
                <a16:creationId xmlns:a16="http://schemas.microsoft.com/office/drawing/2014/main" id="{4B2943A3-434D-4C98-AA71-A9888DAC06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1">
            <a:extLst>
              <a:ext uri="{FF2B5EF4-FFF2-40B4-BE49-F238E27FC236}">
                <a16:creationId xmlns:a16="http://schemas.microsoft.com/office/drawing/2014/main" id="{04CEC26D-3592-4102-83F1-C9238F04122B}"/>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If there is a pain in the body, the Self has to read that sensation, but it seems automatic in case of extreme pain. Please elaborate.</a:t>
            </a:r>
          </a:p>
          <a:p>
            <a:endParaRPr lang="en-IN" altLang="en-US"/>
          </a:p>
        </p:txBody>
      </p:sp>
      <p:sp>
        <p:nvSpPr>
          <p:cNvPr id="36867" name="Content Placeholder 2">
            <a:extLst>
              <a:ext uri="{FF2B5EF4-FFF2-40B4-BE49-F238E27FC236}">
                <a16:creationId xmlns:a16="http://schemas.microsoft.com/office/drawing/2014/main" id="{6AA119E4-CC3D-40A9-95A7-7D0EE148DABA}"/>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When we are not aware of the self, then even the ordinary sensations are read by the self while we are unconscious of it, therefore, it seems automatic. When we become aware, atleast we can see that these ordinary sensations are read by the self by choice. Then, comes this question about case of extreme pain. We will have to develop our capacity of being aware of the self in the case of extreme pain as well, then we will be able to see that self is reading the extreme pain by choice only, and that it can respond to the pain and not react, i.e. it will think of what to do for relieving this pain, rather than start crying.</a:t>
            </a:r>
          </a:p>
        </p:txBody>
      </p:sp>
      <p:sp>
        <p:nvSpPr>
          <p:cNvPr id="36868" name="Title 3">
            <a:extLst>
              <a:ext uri="{FF2B5EF4-FFF2-40B4-BE49-F238E27FC236}">
                <a16:creationId xmlns:a16="http://schemas.microsoft.com/office/drawing/2014/main" id="{214E9FD8-6D58-4D2F-AEEC-AD24D7A7E4FE}"/>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a:t>
            </a:r>
            <a:r>
              <a:rPr lang="en-US" altLang="en-US"/>
              <a:t>	Response</a:t>
            </a:r>
            <a:endParaRPr lang="en-IN" altLang="en-US"/>
          </a:p>
        </p:txBody>
      </p:sp>
      <p:cxnSp>
        <p:nvCxnSpPr>
          <p:cNvPr id="3" name="Straight Connector 2">
            <a:extLst>
              <a:ext uri="{FF2B5EF4-FFF2-40B4-BE49-F238E27FC236}">
                <a16:creationId xmlns:a16="http://schemas.microsoft.com/office/drawing/2014/main" id="{F521A451-8227-4113-BEEA-11FD6928D151}"/>
              </a:ext>
            </a:extLst>
          </p:cNvPr>
          <p:cNvCxnSpPr>
            <a:stCxn id="36868" idx="2"/>
          </p:cNvCxnSpPr>
          <p:nvPr/>
        </p:nvCxnSpPr>
        <p:spPr>
          <a:xfrm>
            <a:off x="6096000" y="457200"/>
            <a:ext cx="0" cy="60960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1">
            <a:extLst>
              <a:ext uri="{FF2B5EF4-FFF2-40B4-BE49-F238E27FC236}">
                <a16:creationId xmlns:a16="http://schemas.microsoft.com/office/drawing/2014/main" id="{E6931793-3562-4888-8B61-DBE8668D1628}"/>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Please elaborate on Self as the seer, doer and enjoyer</a:t>
            </a:r>
            <a:endParaRPr lang="en-IN" altLang="en-US"/>
          </a:p>
        </p:txBody>
      </p:sp>
      <p:sp>
        <p:nvSpPr>
          <p:cNvPr id="37891" name="Content Placeholder 2">
            <a:extLst>
              <a:ext uri="{FF2B5EF4-FFF2-40B4-BE49-F238E27FC236}">
                <a16:creationId xmlns:a16="http://schemas.microsoft.com/office/drawing/2014/main" id="{7272F198-B479-414D-81C4-D922AF757A27}"/>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What is being said is that self is central in most of the human activities. When we are seeing something, it is the self who is seeing, in the process if necessary, it uses the 5 senses of the body to get the necessary information, for example, so many things are passing in front of our eyes but, we do not take note of them, we take note of only those things which self considers important. So, self is the seer. Similarly, when we want to do something, it is the self who is deciding what to do; once decided by the self, then if necessary, it takes help of the body for execution of that activity. Hence, self is the doer. It is certainly the self who experiences happiness or unhappiness. In that sense self is the enjoyer. </a:t>
            </a:r>
          </a:p>
        </p:txBody>
      </p:sp>
      <p:sp>
        <p:nvSpPr>
          <p:cNvPr id="37892" name="Title 3">
            <a:extLst>
              <a:ext uri="{FF2B5EF4-FFF2-40B4-BE49-F238E27FC236}">
                <a16:creationId xmlns:a16="http://schemas.microsoft.com/office/drawing/2014/main" id="{0C2936D9-6F6C-4E3A-95C9-FA65B62C2BF1}"/>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a:t>
            </a:r>
            <a:r>
              <a:rPr lang="en-US" altLang="en-US"/>
              <a:t>	Response</a:t>
            </a:r>
            <a:endParaRPr lang="en-IN" altLang="en-US"/>
          </a:p>
        </p:txBody>
      </p:sp>
      <p:cxnSp>
        <p:nvCxnSpPr>
          <p:cNvPr id="5" name="Straight Connector 4">
            <a:extLst>
              <a:ext uri="{FF2B5EF4-FFF2-40B4-BE49-F238E27FC236}">
                <a16:creationId xmlns:a16="http://schemas.microsoft.com/office/drawing/2014/main" id="{A80E7F17-6BE3-4D5A-9174-58E1A8A64F06}"/>
              </a:ext>
            </a:extLst>
          </p:cNvPr>
          <p:cNvCxnSpPr/>
          <p:nvPr/>
        </p:nvCxnSpPr>
        <p:spPr>
          <a:xfrm>
            <a:off x="6096000" y="457200"/>
            <a:ext cx="0" cy="60960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FE0374-C596-4B1A-8680-F5AE91B876CF}"/>
              </a:ext>
            </a:extLst>
          </p:cNvPr>
          <p:cNvSpPr>
            <a:spLocks noGrp="1"/>
          </p:cNvSpPr>
          <p:nvPr>
            <p:ph sz="half" idx="1"/>
          </p:nvPr>
        </p:nvSpPr>
        <p:spPr>
          <a:xfrm>
            <a:off x="0" y="609600"/>
            <a:ext cx="6007100" cy="5943600"/>
          </a:xfrm>
        </p:spPr>
        <p:txBody>
          <a:bodyPr/>
          <a:lstStyle/>
          <a:p>
            <a:pPr>
              <a:defRPr/>
            </a:pPr>
            <a:r>
              <a:rPr lang="en-US" dirty="0"/>
              <a:t>People take drugs like “ecstasy” for mood enhancement. Similarly medicines are used to take people out of depression. Does this not show that the body has an effect on the Self? (why go to drugs etc. – even unfavorable temperature, too hot or too cold, may be enough to put people in a foul mood)</a:t>
            </a:r>
          </a:p>
          <a:p>
            <a:pPr>
              <a:defRPr/>
            </a:pPr>
            <a:endParaRPr lang="en-IN" dirty="0"/>
          </a:p>
          <a:p>
            <a:pPr>
              <a:defRPr/>
            </a:pPr>
            <a:endParaRPr lang="en-US" altLang="en-US" dirty="0"/>
          </a:p>
          <a:p>
            <a:pPr>
              <a:defRPr/>
            </a:pPr>
            <a:endParaRPr lang="en-US" dirty="0"/>
          </a:p>
          <a:p>
            <a:pPr marL="0" indent="0">
              <a:buFont typeface="Arial" panose="020B0604020202020204" pitchFamily="34" charset="0"/>
              <a:buNone/>
              <a:defRPr/>
            </a:pPr>
            <a:endParaRPr lang="en-IN" dirty="0"/>
          </a:p>
          <a:p>
            <a:pPr marL="0" indent="0">
              <a:buFont typeface="Arial" panose="020B0604020202020204" pitchFamily="34" charset="0"/>
              <a:buNone/>
              <a:defRPr/>
            </a:pPr>
            <a:endParaRPr lang="en-US" dirty="0"/>
          </a:p>
        </p:txBody>
      </p:sp>
      <p:sp>
        <p:nvSpPr>
          <p:cNvPr id="38915" name="Content Placeholder 2">
            <a:extLst>
              <a:ext uri="{FF2B5EF4-FFF2-40B4-BE49-F238E27FC236}">
                <a16:creationId xmlns:a16="http://schemas.microsoft.com/office/drawing/2014/main" id="{40C5E3EC-0110-4B76-9E11-D21A0695D711}"/>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Body certainly has an effect on the self, if the self is reading some sensation from the body and is influenced by it. Presently, we are so identified with the body that we almost think that what is happening to the body is happening to us, the self and therefore we react to any input that comes from body, we are not able to respond to it. For example,  as we discussed in case of extreme pain, do we respond in terms of doing something to relieve the pain or we start crying. When a medicine is given to person in depression, he may seem to be out of it for sometime, but, does he really get cured, is it just a temporary diversion? Experiment being conducted by BIW, under the supervision of Dasho Pema Thinley is a good example of it and we would like to listen from him about it.</a:t>
            </a:r>
          </a:p>
        </p:txBody>
      </p:sp>
      <p:sp>
        <p:nvSpPr>
          <p:cNvPr id="38916" name="Title 3">
            <a:extLst>
              <a:ext uri="{FF2B5EF4-FFF2-40B4-BE49-F238E27FC236}">
                <a16:creationId xmlns:a16="http://schemas.microsoft.com/office/drawing/2014/main" id="{88F8B508-746B-4DB0-A84B-CCB405E044CB}"/>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a:t>
            </a:r>
            <a:r>
              <a:rPr lang="en-US" altLang="en-US"/>
              <a:t>	Response</a:t>
            </a:r>
            <a:endParaRPr lang="en-IN" altLang="en-US"/>
          </a:p>
        </p:txBody>
      </p:sp>
      <p:cxnSp>
        <p:nvCxnSpPr>
          <p:cNvPr id="5" name="Straight Connector 4">
            <a:extLst>
              <a:ext uri="{FF2B5EF4-FFF2-40B4-BE49-F238E27FC236}">
                <a16:creationId xmlns:a16="http://schemas.microsoft.com/office/drawing/2014/main" id="{FF65EE72-726A-4C74-8244-7D38D74BB664}"/>
              </a:ext>
            </a:extLst>
          </p:cNvPr>
          <p:cNvCxnSpPr/>
          <p:nvPr/>
        </p:nvCxnSpPr>
        <p:spPr>
          <a:xfrm>
            <a:off x="6096000" y="457200"/>
            <a:ext cx="0" cy="60960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57930C-3777-4482-A724-6BC317A426F2}"/>
              </a:ext>
            </a:extLst>
          </p:cNvPr>
          <p:cNvSpPr>
            <a:spLocks noGrp="1"/>
          </p:cNvSpPr>
          <p:nvPr>
            <p:ph sz="half" idx="1"/>
          </p:nvPr>
        </p:nvSpPr>
        <p:spPr>
          <a:xfrm>
            <a:off x="0" y="609600"/>
            <a:ext cx="6007100" cy="5943600"/>
          </a:xfrm>
        </p:spPr>
        <p:txBody>
          <a:bodyPr/>
          <a:lstStyle/>
          <a:p>
            <a:pPr>
              <a:defRPr/>
            </a:pPr>
            <a:r>
              <a:rPr lang="en-US" altLang="en-US" dirty="0"/>
              <a:t>Mental retardation is a problem with the body or the self?</a:t>
            </a:r>
            <a:endParaRPr lang="en-IN"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r>
              <a:rPr lang="en-US" altLang="en-US" dirty="0"/>
              <a:t>Feelings are in the heart. When a person gets a heart transplant, do the feelings also get transplanted?</a:t>
            </a:r>
          </a:p>
          <a:p>
            <a:pPr>
              <a:defRPr/>
            </a:pPr>
            <a:endParaRPr lang="en-IN" altLang="en-US" dirty="0"/>
          </a:p>
          <a:p>
            <a:pPr>
              <a:defRPr/>
            </a:pPr>
            <a:endParaRPr lang="en-US" altLang="en-US" dirty="0"/>
          </a:p>
          <a:p>
            <a:pPr>
              <a:defRPr/>
            </a:pPr>
            <a:endParaRPr lang="en-US" dirty="0"/>
          </a:p>
          <a:p>
            <a:pPr marL="0" indent="0">
              <a:buFont typeface="Arial" panose="020B0604020202020204" pitchFamily="34" charset="0"/>
              <a:buNone/>
              <a:defRPr/>
            </a:pPr>
            <a:endParaRPr lang="en-IN" dirty="0"/>
          </a:p>
          <a:p>
            <a:pPr marL="0" indent="0">
              <a:buFont typeface="Arial" panose="020B0604020202020204" pitchFamily="34" charset="0"/>
              <a:buNone/>
              <a:defRPr/>
            </a:pPr>
            <a:endParaRPr lang="en-US" dirty="0"/>
          </a:p>
        </p:txBody>
      </p:sp>
      <p:sp>
        <p:nvSpPr>
          <p:cNvPr id="39939" name="Content Placeholder 2">
            <a:extLst>
              <a:ext uri="{FF2B5EF4-FFF2-40B4-BE49-F238E27FC236}">
                <a16:creationId xmlns:a16="http://schemas.microsoft.com/office/drawing/2014/main" id="{A0E83EC0-FB1A-4B09-BF4B-6FC7E8F6379C}"/>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Retardation in a person can be there for two reasons- either there is some problem at the level of body or at the level of self. So, this we have to find out first. For example, as body grows older, certain capacity of the body gets retarded, and we see its impact on the old people. On the other hand, we see many mad persons who seem very healthy at the level of body, this is a case of the problem of the self (mental).</a:t>
            </a:r>
          </a:p>
          <a:p>
            <a:endParaRPr lang="en-IN" altLang="en-US"/>
          </a:p>
          <a:p>
            <a:r>
              <a:rPr lang="en-IN" altLang="en-US"/>
              <a:t>What do you think? It will be interesting to check with a person who got a heart transplanted.</a:t>
            </a:r>
          </a:p>
        </p:txBody>
      </p:sp>
      <p:sp>
        <p:nvSpPr>
          <p:cNvPr id="39940" name="Title 3">
            <a:extLst>
              <a:ext uri="{FF2B5EF4-FFF2-40B4-BE49-F238E27FC236}">
                <a16:creationId xmlns:a16="http://schemas.microsoft.com/office/drawing/2014/main" id="{ABAA31A6-1E0B-473E-9D1F-3FA18AD9CD04}"/>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a:t>
            </a:r>
            <a:r>
              <a:rPr lang="en-US" altLang="en-US"/>
              <a:t>	Response</a:t>
            </a:r>
            <a:endParaRPr lang="en-IN" altLang="en-US"/>
          </a:p>
        </p:txBody>
      </p:sp>
      <p:cxnSp>
        <p:nvCxnSpPr>
          <p:cNvPr id="5" name="Straight Connector 4">
            <a:extLst>
              <a:ext uri="{FF2B5EF4-FFF2-40B4-BE49-F238E27FC236}">
                <a16:creationId xmlns:a16="http://schemas.microsoft.com/office/drawing/2014/main" id="{840B9341-DDAE-44B5-ADF4-9EE580AF5C59}"/>
              </a:ext>
            </a:extLst>
          </p:cNvPr>
          <p:cNvCxnSpPr/>
          <p:nvPr/>
        </p:nvCxnSpPr>
        <p:spPr>
          <a:xfrm>
            <a:off x="6096000" y="457200"/>
            <a:ext cx="0" cy="60960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A67D28-1C4C-4422-8CD4-FE7BA1F1DA7C}"/>
              </a:ext>
            </a:extLst>
          </p:cNvPr>
          <p:cNvSpPr>
            <a:spLocks noGrp="1"/>
          </p:cNvSpPr>
          <p:nvPr>
            <p:ph sz="half" idx="1"/>
          </p:nvPr>
        </p:nvSpPr>
        <p:spPr>
          <a:xfrm>
            <a:off x="0" y="609600"/>
            <a:ext cx="6007100" cy="5943600"/>
          </a:xfrm>
        </p:spPr>
        <p:txBody>
          <a:bodyPr/>
          <a:lstStyle/>
          <a:p>
            <a:pPr>
              <a:defRPr/>
            </a:pPr>
            <a:r>
              <a:rPr lang="en-US" altLang="en-US" dirty="0"/>
              <a:t>In one slide, it is written that production of physical facility is less than 1/4</a:t>
            </a:r>
            <a:r>
              <a:rPr lang="en-US" altLang="en-US" baseline="30000" dirty="0"/>
              <a:t>th</a:t>
            </a:r>
            <a:r>
              <a:rPr lang="en-US" altLang="en-US" dirty="0"/>
              <a:t> of my program. Please explain why.</a:t>
            </a:r>
          </a:p>
          <a:p>
            <a:pPr>
              <a:defRPr/>
            </a:pPr>
            <a:endParaRPr lang="en-US" dirty="0"/>
          </a:p>
          <a:p>
            <a:pPr marL="0" indent="0">
              <a:buFont typeface="Arial" panose="020B0604020202020204" pitchFamily="34" charset="0"/>
              <a:buNone/>
              <a:defRPr/>
            </a:pPr>
            <a:endParaRPr lang="en-IN" dirty="0"/>
          </a:p>
          <a:p>
            <a:pPr marL="0" indent="0">
              <a:buFont typeface="Arial" panose="020B0604020202020204" pitchFamily="34" charset="0"/>
              <a:buNone/>
              <a:defRPr/>
            </a:pPr>
            <a:endParaRPr lang="en-US" dirty="0"/>
          </a:p>
        </p:txBody>
      </p:sp>
      <p:sp>
        <p:nvSpPr>
          <p:cNvPr id="40963" name="Content Placeholder 2">
            <a:extLst>
              <a:ext uri="{FF2B5EF4-FFF2-40B4-BE49-F238E27FC236}">
                <a16:creationId xmlns:a16="http://schemas.microsoft.com/office/drawing/2014/main" id="{93241FB5-B80B-4D91-9DE5-904E0515B5F9}"/>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To ensure the fulfillment of the need of self i.e. continuous happiness, the program is to understand the harmony and live in harmony at all levels of our being. We identified the 4 levels as individual human being, family, society, nature/existence. Out of these 4, harmony in human being is 1 (1/4). Now, to ensure harmony in human being, we need to ensure harmony in the self and harmony with the body. To ensure harmony woth the body, we need physical facility, so production of physical facility is part of my program of ensuring harmony in human being, which itself is ¼ of my total program. Therefore, it is said</a:t>
            </a:r>
            <a:r>
              <a:rPr lang="en-US" altLang="en-US"/>
              <a:t> that production of physical facility is less than 1/4</a:t>
            </a:r>
            <a:r>
              <a:rPr lang="en-US" altLang="en-US" baseline="30000"/>
              <a:t>th</a:t>
            </a:r>
            <a:r>
              <a:rPr lang="en-US" altLang="en-US"/>
              <a:t> of my program.</a:t>
            </a:r>
            <a:r>
              <a:rPr lang="en-IN" altLang="en-US"/>
              <a:t> </a:t>
            </a:r>
          </a:p>
        </p:txBody>
      </p:sp>
      <p:sp>
        <p:nvSpPr>
          <p:cNvPr id="40964" name="Title 3">
            <a:extLst>
              <a:ext uri="{FF2B5EF4-FFF2-40B4-BE49-F238E27FC236}">
                <a16:creationId xmlns:a16="http://schemas.microsoft.com/office/drawing/2014/main" id="{DDF16265-6EEF-47A8-BD19-CFEB7B4BCE4E}"/>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a:t>
            </a:r>
            <a:r>
              <a:rPr lang="en-US" altLang="en-US"/>
              <a:t>	Response</a:t>
            </a:r>
            <a:endParaRPr lang="en-IN" altLang="en-US"/>
          </a:p>
        </p:txBody>
      </p:sp>
      <p:cxnSp>
        <p:nvCxnSpPr>
          <p:cNvPr id="5" name="Straight Connector 4">
            <a:extLst>
              <a:ext uri="{FF2B5EF4-FFF2-40B4-BE49-F238E27FC236}">
                <a16:creationId xmlns:a16="http://schemas.microsoft.com/office/drawing/2014/main" id="{1739A4B1-18E8-4338-9F23-B9FCCE08F8B7}"/>
              </a:ext>
            </a:extLst>
          </p:cNvPr>
          <p:cNvCxnSpPr/>
          <p:nvPr/>
        </p:nvCxnSpPr>
        <p:spPr>
          <a:xfrm>
            <a:off x="6096000" y="457200"/>
            <a:ext cx="0" cy="60960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213751-2C77-4235-9230-8BC39FAB8744}"/>
              </a:ext>
            </a:extLst>
          </p:cNvPr>
          <p:cNvSpPr>
            <a:spLocks noGrp="1"/>
          </p:cNvSpPr>
          <p:nvPr>
            <p:ph sz="half" idx="1"/>
          </p:nvPr>
        </p:nvSpPr>
        <p:spPr>
          <a:xfrm>
            <a:off x="0" y="609600"/>
            <a:ext cx="6007100" cy="5943600"/>
          </a:xfrm>
        </p:spPr>
        <p:txBody>
          <a:bodyPr/>
          <a:lstStyle/>
          <a:p>
            <a:pPr>
              <a:defRPr/>
            </a:pPr>
            <a:r>
              <a:rPr lang="en-IN" dirty="0"/>
              <a:t>We have been using the words self and body here. we also have these words like brain and mind. How do they relate to self and body? Can you explain them and their interrelationship? </a:t>
            </a:r>
            <a:endParaRPr lang="en-US" dirty="0"/>
          </a:p>
          <a:p>
            <a:pPr marL="0" indent="0">
              <a:buFont typeface="Arial" panose="020B0604020202020204" pitchFamily="34" charset="0"/>
              <a:buNone/>
              <a:defRPr/>
            </a:pPr>
            <a:endParaRPr lang="en-IN" dirty="0"/>
          </a:p>
          <a:p>
            <a:pPr marL="0" indent="0">
              <a:buFont typeface="Arial" panose="020B0604020202020204" pitchFamily="34" charset="0"/>
              <a:buNone/>
              <a:defRPr/>
            </a:pPr>
            <a:endParaRPr lang="en-US" dirty="0"/>
          </a:p>
        </p:txBody>
      </p:sp>
      <p:sp>
        <p:nvSpPr>
          <p:cNvPr id="41987" name="Content Placeholder 2">
            <a:extLst>
              <a:ext uri="{FF2B5EF4-FFF2-40B4-BE49-F238E27FC236}">
                <a16:creationId xmlns:a16="http://schemas.microsoft.com/office/drawing/2014/main" id="{11C6C0E2-FCAF-401B-887B-9AC7FEFBB132}"/>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Self is a conscious unit and body is a material unit (with their specific needs, activities and response) as we discussed in last three lectures. </a:t>
            </a:r>
          </a:p>
          <a:p>
            <a:pPr>
              <a:buFont typeface="Arial" panose="020B0604020202020204" pitchFamily="34" charset="0"/>
              <a:buNone/>
            </a:pPr>
            <a:r>
              <a:rPr lang="en-IN" altLang="en-US"/>
              <a:t>	Mind is a part of the self. In essence, it is the imagination part which includes the activities of desire, thought and expectation, this we will discuss in the next lecture.</a:t>
            </a:r>
          </a:p>
          <a:p>
            <a:pPr>
              <a:buFont typeface="Arial" panose="020B0604020202020204" pitchFamily="34" charset="0"/>
              <a:buNone/>
            </a:pPr>
            <a:r>
              <a:rPr lang="en-IN" altLang="en-US"/>
              <a:t>	Brain is a part of the body. Its role to coordinate the activities of different parts of the body. Information from different part of the body is collected in the brain and is available for the self to read. Similarly, instruction from the self is received in the brain and distributed to different parts of body. So, the brain does the work of coordination of the activities of different parts of the body.</a:t>
            </a:r>
          </a:p>
        </p:txBody>
      </p:sp>
      <p:sp>
        <p:nvSpPr>
          <p:cNvPr id="41988" name="Title 3">
            <a:extLst>
              <a:ext uri="{FF2B5EF4-FFF2-40B4-BE49-F238E27FC236}">
                <a16:creationId xmlns:a16="http://schemas.microsoft.com/office/drawing/2014/main" id="{1CBC16A6-7827-4713-95D5-CF587977668D}"/>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a:t>
            </a:r>
            <a:r>
              <a:rPr lang="en-US" altLang="en-US"/>
              <a:t>	Response</a:t>
            </a:r>
            <a:endParaRPr lang="en-IN" altLang="en-US"/>
          </a:p>
        </p:txBody>
      </p:sp>
      <p:cxnSp>
        <p:nvCxnSpPr>
          <p:cNvPr id="5" name="Straight Connector 4">
            <a:extLst>
              <a:ext uri="{FF2B5EF4-FFF2-40B4-BE49-F238E27FC236}">
                <a16:creationId xmlns:a16="http://schemas.microsoft.com/office/drawing/2014/main" id="{5742A187-2E66-472B-A0FF-816D0BDE031E}"/>
              </a:ext>
            </a:extLst>
          </p:cNvPr>
          <p:cNvCxnSpPr/>
          <p:nvPr/>
        </p:nvCxnSpPr>
        <p:spPr>
          <a:xfrm>
            <a:off x="6096000" y="457200"/>
            <a:ext cx="0" cy="60960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
            <a:extLst>
              <a:ext uri="{FF2B5EF4-FFF2-40B4-BE49-F238E27FC236}">
                <a16:creationId xmlns:a16="http://schemas.microsoft.com/office/drawing/2014/main" id="{3B58468F-6F08-4C1C-A7FE-9B1988BFD6EF}"/>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As per science, thought, memory etc. are complex functions of the brain. Is that not true? </a:t>
            </a:r>
          </a:p>
          <a:p>
            <a:endParaRPr lang="en-US" altLang="en-US"/>
          </a:p>
        </p:txBody>
      </p:sp>
      <p:sp>
        <p:nvSpPr>
          <p:cNvPr id="43011" name="Content Placeholder 2">
            <a:extLst>
              <a:ext uri="{FF2B5EF4-FFF2-40B4-BE49-F238E27FC236}">
                <a16:creationId xmlns:a16="http://schemas.microsoft.com/office/drawing/2014/main" id="{70103B1F-A717-4760-A4F4-49A50B0E340A}"/>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When we assume that human being is just the body, then every activity of human being has to be placed in the body. Now, when we look at human being as co-existence of the self and the the body (along with mind and brain as explained), we can understand the define the activities of the human being much better. But, this we have to work through and see it for ourselves. Probably, by the end of the course, we will be able to say this with much more affirmation than now.</a:t>
            </a:r>
          </a:p>
        </p:txBody>
      </p:sp>
      <p:sp>
        <p:nvSpPr>
          <p:cNvPr id="43012" name="Title 3">
            <a:extLst>
              <a:ext uri="{FF2B5EF4-FFF2-40B4-BE49-F238E27FC236}">
                <a16:creationId xmlns:a16="http://schemas.microsoft.com/office/drawing/2014/main" id="{05B6CB41-75BE-43CC-B45C-72B78B55EE7E}"/>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a:t>
            </a:r>
            <a:r>
              <a:rPr lang="en-US" altLang="en-US"/>
              <a:t>	Response</a:t>
            </a:r>
            <a:endParaRPr lang="en-IN" altLang="en-US"/>
          </a:p>
        </p:txBody>
      </p:sp>
      <p:cxnSp>
        <p:nvCxnSpPr>
          <p:cNvPr id="5" name="Straight Connector 4">
            <a:extLst>
              <a:ext uri="{FF2B5EF4-FFF2-40B4-BE49-F238E27FC236}">
                <a16:creationId xmlns:a16="http://schemas.microsoft.com/office/drawing/2014/main" id="{50612CFD-5FB1-4CEC-AEAA-EF6EC510342E}"/>
              </a:ext>
            </a:extLst>
          </p:cNvPr>
          <p:cNvCxnSpPr/>
          <p:nvPr/>
        </p:nvCxnSpPr>
        <p:spPr>
          <a:xfrm>
            <a:off x="6096000" y="457200"/>
            <a:ext cx="0" cy="60960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a:extLst>
              <a:ext uri="{FF2B5EF4-FFF2-40B4-BE49-F238E27FC236}">
                <a16:creationId xmlns:a16="http://schemas.microsoft.com/office/drawing/2014/main" id="{258CA5AD-C44A-4F6D-BCDE-49D5AFBB1668}"/>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How do I make out if the activity is taking place in the Self or the Brain?</a:t>
            </a:r>
          </a:p>
        </p:txBody>
      </p:sp>
      <p:sp>
        <p:nvSpPr>
          <p:cNvPr id="44035" name="Content Placeholder 2">
            <a:extLst>
              <a:ext uri="{FF2B5EF4-FFF2-40B4-BE49-F238E27FC236}">
                <a16:creationId xmlns:a16="http://schemas.microsoft.com/office/drawing/2014/main" id="{7C4073CF-6D13-4CAB-B4C0-F554523C6597}"/>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One possible way could be to see the activities of these. If the activity performed is continuous, it is the activity of the self, if the continuity can not be maintained, it is the activity of the body which includes the brain. Thinking, for example, can go on continuously, therefore it is activity of the self. On the other hand if I instruct the body through brain to keep working according to my thinking continuously, it cannot; it will get tired after sometime, so, it is the activity of the body, coordinated through brain.</a:t>
            </a:r>
          </a:p>
        </p:txBody>
      </p:sp>
      <p:sp>
        <p:nvSpPr>
          <p:cNvPr id="44036" name="Title 3">
            <a:extLst>
              <a:ext uri="{FF2B5EF4-FFF2-40B4-BE49-F238E27FC236}">
                <a16:creationId xmlns:a16="http://schemas.microsoft.com/office/drawing/2014/main" id="{9589A8E7-65EC-48EF-B020-3AEF5EF38F2B}"/>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a:t>
            </a:r>
            <a:r>
              <a:rPr lang="en-US" altLang="en-US"/>
              <a:t>	Response</a:t>
            </a:r>
            <a:endParaRPr lang="en-IN" altLang="en-US"/>
          </a:p>
        </p:txBody>
      </p:sp>
      <p:cxnSp>
        <p:nvCxnSpPr>
          <p:cNvPr id="5" name="Straight Connector 4">
            <a:extLst>
              <a:ext uri="{FF2B5EF4-FFF2-40B4-BE49-F238E27FC236}">
                <a16:creationId xmlns:a16="http://schemas.microsoft.com/office/drawing/2014/main" id="{B2832311-89D0-457C-8013-392190CF3E81}"/>
              </a:ext>
            </a:extLst>
          </p:cNvPr>
          <p:cNvCxnSpPr/>
          <p:nvPr/>
        </p:nvCxnSpPr>
        <p:spPr>
          <a:xfrm>
            <a:off x="6096000" y="457200"/>
            <a:ext cx="0" cy="60960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a:extLst>
              <a:ext uri="{FF2B5EF4-FFF2-40B4-BE49-F238E27FC236}">
                <a16:creationId xmlns:a16="http://schemas.microsoft.com/office/drawing/2014/main" id="{A6F000F5-5446-4086-A674-A5043E29DB74}"/>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People lose their memory in accidents. In some cases the memory comes back after some time. How does this happen?</a:t>
            </a:r>
          </a:p>
          <a:p>
            <a:endParaRPr lang="en-US" altLang="en-US"/>
          </a:p>
        </p:txBody>
      </p:sp>
      <p:sp>
        <p:nvSpPr>
          <p:cNvPr id="45059" name="Content Placeholder 2">
            <a:extLst>
              <a:ext uri="{FF2B5EF4-FFF2-40B4-BE49-F238E27FC236}">
                <a16:creationId xmlns:a16="http://schemas.microsoft.com/office/drawing/2014/main" id="{1A86EACD-53E3-4A88-8AC3-3E57E1F732C2}"/>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Memory is stored in the self, and it keeps updating it as per the importance it gives to the information. For example, if you have visited some place a year back, do you remember everything that you saw there? No, you remember those things which you consider important.</a:t>
            </a:r>
          </a:p>
          <a:p>
            <a:pPr>
              <a:buFont typeface="Arial" panose="020B0604020202020204" pitchFamily="34" charset="0"/>
              <a:buNone/>
            </a:pPr>
            <a:r>
              <a:rPr lang="en-IN" altLang="en-US"/>
              <a:t>	Further, to recall these memory, you may need some input from outside or from the body. If this is the case, then there is  role of the body or brain in recalling the memory. Therefore if there is some degeneration in the brain, it may be difficult to recall these information.</a:t>
            </a:r>
          </a:p>
          <a:p>
            <a:pPr>
              <a:buFont typeface="Arial" panose="020B0604020202020204" pitchFamily="34" charset="0"/>
              <a:buNone/>
            </a:pPr>
            <a:r>
              <a:rPr lang="en-IN" altLang="en-US"/>
              <a:t>					...continued</a:t>
            </a:r>
          </a:p>
        </p:txBody>
      </p:sp>
      <p:sp>
        <p:nvSpPr>
          <p:cNvPr id="45060" name="Title 3">
            <a:extLst>
              <a:ext uri="{FF2B5EF4-FFF2-40B4-BE49-F238E27FC236}">
                <a16:creationId xmlns:a16="http://schemas.microsoft.com/office/drawing/2014/main" id="{01B9FD31-592C-4C80-A277-11423BF2C207}"/>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a:t>
            </a:r>
            <a:r>
              <a:rPr lang="en-US" altLang="en-US"/>
              <a:t>	Response</a:t>
            </a:r>
            <a:endParaRPr lang="en-IN" altLang="en-US"/>
          </a:p>
        </p:txBody>
      </p:sp>
      <p:cxnSp>
        <p:nvCxnSpPr>
          <p:cNvPr id="5" name="Straight Connector 4">
            <a:extLst>
              <a:ext uri="{FF2B5EF4-FFF2-40B4-BE49-F238E27FC236}">
                <a16:creationId xmlns:a16="http://schemas.microsoft.com/office/drawing/2014/main" id="{EFE72C3C-4CCD-4119-8DAD-1780750E8400}"/>
              </a:ext>
            </a:extLst>
          </p:cNvPr>
          <p:cNvCxnSpPr/>
          <p:nvPr/>
        </p:nvCxnSpPr>
        <p:spPr>
          <a:xfrm>
            <a:off x="6096000" y="457200"/>
            <a:ext cx="0" cy="60960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1">
            <a:extLst>
              <a:ext uri="{FF2B5EF4-FFF2-40B4-BE49-F238E27FC236}">
                <a16:creationId xmlns:a16="http://schemas.microsoft.com/office/drawing/2014/main" id="{CF1F2221-99EA-4B23-972B-7D9B325869F7}"/>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People lose their memory in accidents. In some cases the memory comes back after some time. How does this happen?</a:t>
            </a:r>
          </a:p>
          <a:p>
            <a:pPr>
              <a:buFont typeface="Arial" panose="020B0604020202020204" pitchFamily="34" charset="0"/>
              <a:buNone/>
            </a:pPr>
            <a:r>
              <a:rPr lang="en-IN" altLang="en-US"/>
              <a:t>	...continued</a:t>
            </a:r>
            <a:endParaRPr lang="en-US" altLang="en-US"/>
          </a:p>
        </p:txBody>
      </p:sp>
      <p:sp>
        <p:nvSpPr>
          <p:cNvPr id="46083" name="Content Placeholder 2">
            <a:extLst>
              <a:ext uri="{FF2B5EF4-FFF2-40B4-BE49-F238E27FC236}">
                <a16:creationId xmlns:a16="http://schemas.microsoft.com/office/drawing/2014/main" id="{A5D2F611-3AAE-4426-94D1-9AA9B3BA51F6}"/>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en-IN" altLang="en-US"/>
              <a:t>	In case of accident, it may be self does not want to recall that information because it is painful; so, till it comes to term with it, it does not want to recall. On the other hand, may be it requires some input from outside or from the body, in that case, self will require the involvement of the brain; now, if there is some temporary problem with brain, then self will have to wait till the. brain gets recovered. So, when brain gets recovered, self will be able to recall that particular information.</a:t>
            </a:r>
          </a:p>
          <a:p>
            <a:pPr>
              <a:buFont typeface="Arial" panose="020B0604020202020204" pitchFamily="34" charset="0"/>
              <a:buNone/>
            </a:pPr>
            <a:r>
              <a:rPr lang="en-IN" altLang="en-US"/>
              <a:t>	I thing that it is good to take this response as a conjecture and work on its details, then it will give us finer description of this process.</a:t>
            </a:r>
          </a:p>
        </p:txBody>
      </p:sp>
      <p:sp>
        <p:nvSpPr>
          <p:cNvPr id="46084" name="Title 3">
            <a:extLst>
              <a:ext uri="{FF2B5EF4-FFF2-40B4-BE49-F238E27FC236}">
                <a16:creationId xmlns:a16="http://schemas.microsoft.com/office/drawing/2014/main" id="{D9CA4CA1-ACD7-4223-AFD1-D325FA05369D}"/>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a:t>
            </a:r>
            <a:r>
              <a:rPr lang="en-US" altLang="en-US"/>
              <a:t>	Response</a:t>
            </a:r>
            <a:endParaRPr lang="en-IN" altLang="en-US"/>
          </a:p>
        </p:txBody>
      </p:sp>
      <p:cxnSp>
        <p:nvCxnSpPr>
          <p:cNvPr id="5" name="Straight Connector 4">
            <a:extLst>
              <a:ext uri="{FF2B5EF4-FFF2-40B4-BE49-F238E27FC236}">
                <a16:creationId xmlns:a16="http://schemas.microsoft.com/office/drawing/2014/main" id="{56B5939B-D4E2-4E13-9D45-DDDB092F9143}"/>
              </a:ext>
            </a:extLst>
          </p:cNvPr>
          <p:cNvCxnSpPr/>
          <p:nvPr/>
        </p:nvCxnSpPr>
        <p:spPr>
          <a:xfrm>
            <a:off x="6096000" y="457200"/>
            <a:ext cx="0" cy="60960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F1514279-D0DB-4560-B187-8F4799E295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6638" y="0"/>
            <a:ext cx="7578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1">
            <a:extLst>
              <a:ext uri="{FF2B5EF4-FFF2-40B4-BE49-F238E27FC236}">
                <a16:creationId xmlns:a16="http://schemas.microsoft.com/office/drawing/2014/main" id="{5994EA92-D64F-4EC0-BB1B-99FB16BCD53B}"/>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What is coma?</a:t>
            </a:r>
          </a:p>
          <a:p>
            <a:endParaRPr lang="en-US" altLang="en-US"/>
          </a:p>
          <a:p>
            <a:endParaRPr lang="en-US" altLang="en-US"/>
          </a:p>
          <a:p>
            <a:endParaRPr lang="en-US" altLang="en-US"/>
          </a:p>
          <a:p>
            <a:endParaRPr lang="en-US" altLang="en-US"/>
          </a:p>
          <a:p>
            <a:endParaRPr lang="en-US" altLang="en-US"/>
          </a:p>
          <a:p>
            <a:r>
              <a:rPr lang="en-US" altLang="en-US"/>
              <a:t>When someone is brain dead what happens to the Self?</a:t>
            </a:r>
          </a:p>
          <a:p>
            <a:endParaRPr lang="en-US" altLang="en-US"/>
          </a:p>
          <a:p>
            <a:endParaRPr lang="en-IN" altLang="en-US"/>
          </a:p>
        </p:txBody>
      </p:sp>
      <p:sp>
        <p:nvSpPr>
          <p:cNvPr id="47107" name="Content Placeholder 2">
            <a:extLst>
              <a:ext uri="{FF2B5EF4-FFF2-40B4-BE49-F238E27FC236}">
                <a16:creationId xmlns:a16="http://schemas.microsoft.com/office/drawing/2014/main" id="{00E4CC18-975E-4954-B089-D37B14578349}"/>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Coma seems to be state when the self is not able to transact the information with body for all practical purposes. It therefore can not regulate the body, and somebody from outside has to help keep even the minimal functioning of the body.</a:t>
            </a:r>
          </a:p>
          <a:p>
            <a:endParaRPr lang="en-IN" altLang="en-US"/>
          </a:p>
          <a:p>
            <a:endParaRPr lang="en-IN" altLang="en-US"/>
          </a:p>
          <a:p>
            <a:endParaRPr lang="en-IN" altLang="en-US"/>
          </a:p>
          <a:p>
            <a:endParaRPr lang="en-IN" altLang="en-US"/>
          </a:p>
          <a:p>
            <a:endParaRPr lang="en-IN" altLang="en-US"/>
          </a:p>
          <a:p>
            <a:pPr>
              <a:buFont typeface="Arial" panose="020B0604020202020204" pitchFamily="34" charset="0"/>
              <a:buNone/>
            </a:pPr>
            <a:endParaRPr lang="en-IN" altLang="en-US"/>
          </a:p>
        </p:txBody>
      </p:sp>
      <p:sp>
        <p:nvSpPr>
          <p:cNvPr id="47108" name="Title 3">
            <a:extLst>
              <a:ext uri="{FF2B5EF4-FFF2-40B4-BE49-F238E27FC236}">
                <a16:creationId xmlns:a16="http://schemas.microsoft.com/office/drawing/2014/main" id="{2C0839A7-D12E-4F92-B595-68181EACCFAB}"/>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a:t>
            </a:r>
            <a:r>
              <a:rPr lang="en-US" altLang="en-US"/>
              <a:t>	Response</a:t>
            </a:r>
            <a:endParaRPr lang="en-IN" altLang="en-US"/>
          </a:p>
        </p:txBody>
      </p:sp>
      <p:cxnSp>
        <p:nvCxnSpPr>
          <p:cNvPr id="5" name="Straight Connector 4">
            <a:extLst>
              <a:ext uri="{FF2B5EF4-FFF2-40B4-BE49-F238E27FC236}">
                <a16:creationId xmlns:a16="http://schemas.microsoft.com/office/drawing/2014/main" id="{656BAA71-15F3-412A-8C42-E6DE10F181D8}"/>
              </a:ext>
            </a:extLst>
          </p:cNvPr>
          <p:cNvCxnSpPr/>
          <p:nvPr/>
        </p:nvCxnSpPr>
        <p:spPr>
          <a:xfrm>
            <a:off x="6096000" y="457200"/>
            <a:ext cx="0" cy="60960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
            <a:extLst>
              <a:ext uri="{FF2B5EF4-FFF2-40B4-BE49-F238E27FC236}">
                <a16:creationId xmlns:a16="http://schemas.microsoft.com/office/drawing/2014/main" id="{E1EC1269-6C1E-4C71-A971-C4FAD32F2DF6}"/>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a:p>
            <a:endParaRPr lang="en-US" altLang="en-US"/>
          </a:p>
          <a:p>
            <a:endParaRPr lang="en-IN" altLang="en-US"/>
          </a:p>
        </p:txBody>
      </p:sp>
      <p:sp>
        <p:nvSpPr>
          <p:cNvPr id="48131" name="Content Placeholder 2">
            <a:extLst>
              <a:ext uri="{FF2B5EF4-FFF2-40B4-BE49-F238E27FC236}">
                <a16:creationId xmlns:a16="http://schemas.microsoft.com/office/drawing/2014/main" id="{760B2A2B-BDFF-4529-BF24-3B7C007405A8}"/>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48132" name="Title 3">
            <a:extLst>
              <a:ext uri="{FF2B5EF4-FFF2-40B4-BE49-F238E27FC236}">
                <a16:creationId xmlns:a16="http://schemas.microsoft.com/office/drawing/2014/main" id="{D0630260-2F3E-48D3-BF12-5F0C7128F291}"/>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cxnSp>
        <p:nvCxnSpPr>
          <p:cNvPr id="5" name="Straight Connector 4">
            <a:extLst>
              <a:ext uri="{FF2B5EF4-FFF2-40B4-BE49-F238E27FC236}">
                <a16:creationId xmlns:a16="http://schemas.microsoft.com/office/drawing/2014/main" id="{1A8867FF-3E07-405F-971A-58144B73EF8E}"/>
              </a:ext>
            </a:extLst>
          </p:cNvPr>
          <p:cNvCxnSpPr/>
          <p:nvPr/>
        </p:nvCxnSpPr>
        <p:spPr>
          <a:xfrm>
            <a:off x="6096000" y="457200"/>
            <a:ext cx="0" cy="60960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7">
            <a:extLst>
              <a:ext uri="{FF2B5EF4-FFF2-40B4-BE49-F238E27FC236}">
                <a16:creationId xmlns:a16="http://schemas.microsoft.com/office/drawing/2014/main" id="{3DE74266-8D12-4728-A4F1-185AADBE353C}"/>
              </a:ext>
            </a:extLst>
          </p:cNvPr>
          <p:cNvSpPr>
            <a:spLocks noGrp="1"/>
          </p:cNvSpPr>
          <p:nvPr>
            <p:ph type="title" idx="4294967295"/>
          </p:nvPr>
        </p:nvSpPr>
        <p:spPr bwMode="auto">
          <a:xfrm>
            <a:off x="0" y="76200"/>
            <a:ext cx="91440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the</a:t>
            </a:r>
          </a:p>
        </p:txBody>
      </p:sp>
      <p:graphicFrame>
        <p:nvGraphicFramePr>
          <p:cNvPr id="3" name="Table 2">
            <a:extLst>
              <a:ext uri="{FF2B5EF4-FFF2-40B4-BE49-F238E27FC236}">
                <a16:creationId xmlns:a16="http://schemas.microsoft.com/office/drawing/2014/main" id="{9FED3D03-B97E-41D6-9897-22EFCA9B3280}"/>
              </a:ext>
            </a:extLst>
          </p:cNvPr>
          <p:cNvGraphicFramePr>
            <a:graphicFrameLocks noGrp="1"/>
          </p:cNvGraphicFramePr>
          <p:nvPr/>
        </p:nvGraphicFramePr>
        <p:xfrm>
          <a:off x="1524000" y="0"/>
          <a:ext cx="9144000" cy="3743326"/>
        </p:xfrm>
        <a:graphic>
          <a:graphicData uri="http://schemas.openxmlformats.org/drawingml/2006/table">
            <a:tbl>
              <a:tblPr/>
              <a:tblGrid>
                <a:gridCol w="1939925">
                  <a:extLst>
                    <a:ext uri="{9D8B030D-6E8A-4147-A177-3AD203B41FA5}">
                      <a16:colId xmlns:a16="http://schemas.microsoft.com/office/drawing/2014/main" val="20000"/>
                    </a:ext>
                  </a:extLst>
                </a:gridCol>
                <a:gridCol w="3551238">
                  <a:extLst>
                    <a:ext uri="{9D8B030D-6E8A-4147-A177-3AD203B41FA5}">
                      <a16:colId xmlns:a16="http://schemas.microsoft.com/office/drawing/2014/main" val="20001"/>
                    </a:ext>
                  </a:extLst>
                </a:gridCol>
                <a:gridCol w="3652837">
                  <a:extLst>
                    <a:ext uri="{9D8B030D-6E8A-4147-A177-3AD203B41FA5}">
                      <a16:colId xmlns:a16="http://schemas.microsoft.com/office/drawing/2014/main" val="20002"/>
                    </a:ext>
                  </a:extLst>
                </a:gridCol>
              </a:tblGrid>
              <a:tr h="768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993300"/>
                          </a:solidFill>
                          <a:effectLst/>
                          <a:latin typeface="Arial" pitchFamily="34" charset="0"/>
                          <a:cs typeface="Times New Roman" pitchFamily="18" charset="0"/>
                        </a:rPr>
                        <a:t> </a:t>
                      </a:r>
                      <a:r>
                        <a:rPr kumimoji="0" lang="en-US" sz="2000" b="1" i="0" u="none" strike="noStrike" cap="none" normalizeH="0" baseline="0">
                          <a:ln>
                            <a:noFill/>
                          </a:ln>
                          <a:solidFill>
                            <a:schemeClr val="tx1"/>
                          </a:solidFill>
                          <a:effectLst/>
                          <a:latin typeface="Arial" pitchFamily="34" charset="0"/>
                          <a:cs typeface="Times New Roman" pitchFamily="18" charset="0"/>
                        </a:rPr>
                        <a:t>Human Being</a:t>
                      </a: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2060"/>
                          </a:solidFill>
                          <a:effectLst/>
                          <a:latin typeface="Kruti Dev 010" pitchFamily="2" charset="0"/>
                          <a:ea typeface="Times New Roman" pitchFamily="18" charset="0"/>
                          <a:cs typeface="Arial" pitchFamily="34" charset="0"/>
                        </a:rPr>
                        <a:t>Ekkuo</a:t>
                      </a:r>
                      <a:endParaRPr kumimoji="0" lang="en-US" sz="1800" b="0"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Self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2060"/>
                          </a:solidFill>
                          <a:effectLst/>
                          <a:latin typeface="Kruti Dev 010" pitchFamily="2" charset="0"/>
                          <a:ea typeface="Times New Roman" pitchFamily="18" charset="0"/>
                          <a:cs typeface="Arial" pitchFamily="34" charset="0"/>
                        </a:rPr>
                        <a:t>eSa</a:t>
                      </a:r>
                      <a:endParaRPr kumimoji="0" lang="en-US" sz="1800" b="0"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Body</a:t>
                      </a: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2060"/>
                          </a:solidFill>
                          <a:effectLst/>
                          <a:latin typeface="Kruti Dev 010" pitchFamily="2" charset="0"/>
                          <a:ea typeface="Times New Roman" pitchFamily="18" charset="0"/>
                          <a:cs typeface="Arial" pitchFamily="34" charset="0"/>
                        </a:rPr>
                        <a:t>“kjhj</a:t>
                      </a:r>
                      <a:endParaRPr kumimoji="0" lang="en-US" sz="1800" b="0"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Need</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vko';drk</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Arial" pitchFamily="34" charset="0"/>
                          <a:cs typeface="Times New Roman" pitchFamily="18" charset="0"/>
                        </a:rPr>
                        <a:t>Happiness (e.g. Respect)</a:t>
                      </a:r>
                      <a:endParaRPr kumimoji="0" lang="en-US" sz="1400" b="1" i="0" u="none" strike="noStrike" cap="none" normalizeH="0" baseline="0">
                        <a:ln>
                          <a:noFill/>
                        </a:ln>
                        <a:solidFill>
                          <a:schemeClr val="bg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Kruti Dev 010" pitchFamily="2" charset="0"/>
                          <a:ea typeface="Times New Roman" pitchFamily="18" charset="0"/>
                          <a:cs typeface="Arial" pitchFamily="34" charset="0"/>
                        </a:rPr>
                        <a:t>lq[k ¼tSls </a:t>
                      </a:r>
                      <a:r>
                        <a:rPr kumimoji="0" lang="fr-FR" sz="2000" b="1" i="0" u="none" strike="noStrike" cap="none" normalizeH="0" baseline="0">
                          <a:ln>
                            <a:noFill/>
                          </a:ln>
                          <a:solidFill>
                            <a:schemeClr val="bg1"/>
                          </a:solidFill>
                          <a:effectLst/>
                          <a:latin typeface="Kruti Dev 010" pitchFamily="2" charset="0"/>
                          <a:ea typeface="Times New Roman" pitchFamily="18" charset="0"/>
                          <a:cs typeface="Arial" pitchFamily="34" charset="0"/>
                        </a:rPr>
                        <a:t>lEeku</a:t>
                      </a:r>
                      <a:r>
                        <a:rPr kumimoji="0" lang="en-US" sz="2000" b="1" i="0" u="none" strike="noStrike" cap="none" normalizeH="0" baseline="0">
                          <a:ln>
                            <a:noFill/>
                          </a:ln>
                          <a:solidFill>
                            <a:schemeClr val="bg1"/>
                          </a:solidFill>
                          <a:effectLst/>
                          <a:latin typeface="Kruti Dev 010" pitchFamily="2" charset="0"/>
                          <a:ea typeface="Times New Roman" pitchFamily="18" charset="0"/>
                          <a:cs typeface="Arial" pitchFamily="34" charset="0"/>
                        </a:rPr>
                        <a:t>½</a:t>
                      </a:r>
                      <a:endParaRPr kumimoji="0" lang="en-US" sz="1400" b="1" i="0" u="none" strike="noStrike" cap="none" normalizeH="0" baseline="0">
                        <a:ln>
                          <a:noFill/>
                        </a:ln>
                        <a:solidFill>
                          <a:schemeClr val="bg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80008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Physical Facility (e.g. Food)</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lqfo/kk ¼tSls Hkkstu½</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EEEB9"/>
                    </a:solidFill>
                  </a:tcPr>
                </a:tc>
                <a:extLst>
                  <a:ext uri="{0D108BD9-81ED-4DB2-BD59-A6C34878D82A}">
                    <a16:rowId xmlns:a16="http://schemas.microsoft.com/office/drawing/2014/main" val="10001"/>
                  </a:ext>
                </a:extLst>
              </a:tr>
              <a:tr h="615950">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In Time</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dky esa</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Arial" pitchFamily="34" charset="0"/>
                          <a:cs typeface="Times New Roman" pitchFamily="18" charset="0"/>
                        </a:rPr>
                        <a:t>Continuous</a:t>
                      </a:r>
                      <a:endParaRPr kumimoji="0" lang="en-US" sz="1400" b="1" i="0" u="none" strike="noStrike" cap="none" normalizeH="0" baseline="0">
                        <a:ln>
                          <a:noFill/>
                        </a:ln>
                        <a:solidFill>
                          <a:schemeClr val="bg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Kruti Dev 010" pitchFamily="2" charset="0"/>
                          <a:ea typeface="Times New Roman" pitchFamily="18" charset="0"/>
                          <a:cs typeface="Arial" pitchFamily="34" charset="0"/>
                        </a:rPr>
                        <a:t>fujUrj</a:t>
                      </a:r>
                      <a:endParaRPr kumimoji="0" lang="en-US" sz="1400" b="1" i="0" u="none" strike="noStrike" cap="none" normalizeH="0" baseline="0">
                        <a:ln>
                          <a:noFill/>
                        </a:ln>
                        <a:solidFill>
                          <a:schemeClr val="bg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80008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Temporary</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lkef;d</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EEEB9"/>
                    </a:solidFill>
                  </a:tcPr>
                </a:tc>
                <a:extLst>
                  <a:ext uri="{0D108BD9-81ED-4DB2-BD59-A6C34878D82A}">
                    <a16:rowId xmlns:a16="http://schemas.microsoft.com/office/drawing/2014/main" val="10002"/>
                  </a:ext>
                </a:extLst>
              </a:tr>
              <a:tr h="922338">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In Quantity</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ek=k esa</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Arial" pitchFamily="34" charset="0"/>
                          <a:cs typeface="Times New Roman" pitchFamily="18" charset="0"/>
                        </a:rPr>
                        <a:t>Qualitative (is Feeling)</a:t>
                      </a:r>
                      <a:endParaRPr kumimoji="0" lang="en-US" sz="1400" b="1" i="0" u="none" strike="noStrike" cap="none" normalizeH="0" baseline="0">
                        <a:ln>
                          <a:noFill/>
                        </a:ln>
                        <a:solidFill>
                          <a:schemeClr val="bg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Kruti Dev 010" pitchFamily="2" charset="0"/>
                          <a:ea typeface="Times New Roman" pitchFamily="18" charset="0"/>
                          <a:cs typeface="Arial" pitchFamily="34" charset="0"/>
                        </a:rPr>
                        <a:t>xq.kkRed ¼Hkko gS½</a:t>
                      </a:r>
                      <a:endParaRPr kumimoji="0" lang="en-US" sz="1400" b="1" i="0" u="none" strike="noStrike" cap="none" normalizeH="0" baseline="0">
                        <a:ln>
                          <a:noFill/>
                        </a:ln>
                        <a:solidFill>
                          <a:schemeClr val="bg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80008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Quantitative (Required in Limited Quantity)</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Ekk=kRed ¼lhfer ek=k esa½</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EEEB9"/>
                    </a:solidFill>
                  </a:tcPr>
                </a:tc>
                <a:extLst>
                  <a:ext uri="{0D108BD9-81ED-4DB2-BD59-A6C34878D82A}">
                    <a16:rowId xmlns:a16="http://schemas.microsoft.com/office/drawing/2014/main" val="10003"/>
                  </a:ext>
                </a:extLst>
              </a:tr>
              <a:tr h="615950">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Fulfilled By</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iwfrZ ds fy,</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Arial" pitchFamily="34" charset="0"/>
                          <a:cs typeface="Times New Roman" pitchFamily="18" charset="0"/>
                        </a:rPr>
                        <a:t>Right Understanding &amp; Right Feeling </a:t>
                      </a:r>
                      <a:r>
                        <a:rPr kumimoji="0" lang="en-US" sz="2000" b="1" i="0" u="none" strike="noStrike" cap="none" normalizeH="0" baseline="0">
                          <a:ln>
                            <a:noFill/>
                          </a:ln>
                          <a:solidFill>
                            <a:schemeClr val="bg1"/>
                          </a:solidFill>
                          <a:effectLst/>
                          <a:latin typeface="Kruti Dev 010" pitchFamily="2" charset="0"/>
                          <a:ea typeface="Times New Roman" pitchFamily="18" charset="0"/>
                          <a:cs typeface="Arial" pitchFamily="34" charset="0"/>
                        </a:rPr>
                        <a:t>lgh le&gt;] lgh Hkko</a:t>
                      </a:r>
                      <a:endParaRPr kumimoji="0" lang="en-US" sz="1400" b="1" i="0" u="none" strike="noStrike" cap="none" normalizeH="0" baseline="0">
                        <a:ln>
                          <a:noFill/>
                        </a:ln>
                        <a:solidFill>
                          <a:schemeClr val="bg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a:noFill/>
                    </a:lnB>
                    <a:lnTlToBr>
                      <a:noFill/>
                    </a:lnTlToBr>
                    <a:lnBlToTr>
                      <a:noFill/>
                    </a:lnBlToTr>
                    <a:solidFill>
                      <a:srgbClr val="80008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Physio-chemical Things</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HkkSfrd&amp;jklk;fud oLrq</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a:noFill/>
                    </a:lnB>
                    <a:lnTlToBr>
                      <a:noFill/>
                    </a:lnTlToBr>
                    <a:lnBlToTr>
                      <a:noFill/>
                    </a:lnBlToTr>
                    <a:solidFill>
                      <a:srgbClr val="FEEEB9"/>
                    </a:solidFill>
                  </a:tcPr>
                </a:tc>
                <a:extLst>
                  <a:ext uri="{0D108BD9-81ED-4DB2-BD59-A6C34878D82A}">
                    <a16:rowId xmlns:a16="http://schemas.microsoft.com/office/drawing/2014/main" val="10004"/>
                  </a:ext>
                </a:extLst>
              </a:tr>
              <a:tr h="204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a:ln>
                          <a:noFill/>
                        </a:ln>
                        <a:solidFill>
                          <a:schemeClr val="tx1"/>
                        </a:solidFill>
                        <a:effectLst/>
                        <a:latin typeface="Arial" pitchFamily="34" charset="0"/>
                        <a:cs typeface="Times New Roman" pitchFamily="18" charset="0"/>
                      </a:endParaRPr>
                    </a:p>
                  </a:txBody>
                  <a:tcPr marL="56795" marR="56795" marT="0" marB="0" horzOverflow="overflow">
                    <a:lnL>
                      <a:noFill/>
                    </a:lnL>
                    <a:lnR>
                      <a:noFill/>
                    </a:lnR>
                    <a:lnT>
                      <a:noFill/>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a:ln>
                          <a:noFill/>
                        </a:ln>
                        <a:solidFill>
                          <a:schemeClr val="tx1"/>
                        </a:solidFill>
                        <a:effectLst/>
                        <a:latin typeface="Arial" pitchFamily="34" charset="0"/>
                        <a:cs typeface="Times New Roman" pitchFamily="18" charset="0"/>
                      </a:endParaRPr>
                    </a:p>
                  </a:txBody>
                  <a:tcPr marL="56795" marR="56795" marT="0" marB="0" horzOverflow="overflow">
                    <a:lnL>
                      <a:noFill/>
                    </a:lnL>
                    <a:lnR>
                      <a:noFill/>
                    </a:lnR>
                    <a:lnT>
                      <a:noFill/>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a:ln>
                          <a:noFill/>
                        </a:ln>
                        <a:solidFill>
                          <a:schemeClr val="tx1"/>
                        </a:solidFill>
                        <a:effectLst/>
                        <a:latin typeface="Arial" pitchFamily="34" charset="0"/>
                        <a:cs typeface="Times New Roman" pitchFamily="18" charset="0"/>
                      </a:endParaRPr>
                    </a:p>
                  </a:txBody>
                  <a:tcPr marL="56795" marR="56795" marT="0" marB="0" horzOverflow="overflow">
                    <a:lnL>
                      <a:noFill/>
                    </a:lnL>
                    <a:lnR>
                      <a:noFill/>
                    </a:lnR>
                    <a:lnT>
                      <a:noFill/>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bl>
          </a:graphicData>
        </a:graphic>
      </p:graphicFrame>
      <p:sp>
        <p:nvSpPr>
          <p:cNvPr id="36892" name="Rectangle 8">
            <a:extLst>
              <a:ext uri="{FF2B5EF4-FFF2-40B4-BE49-F238E27FC236}">
                <a16:creationId xmlns:a16="http://schemas.microsoft.com/office/drawing/2014/main" id="{9680B968-BC35-4B26-B872-4662E65559E9}"/>
              </a:ext>
            </a:extLst>
          </p:cNvPr>
          <p:cNvSpPr>
            <a:spLocks noChangeArrowheads="1"/>
          </p:cNvSpPr>
          <p:nvPr/>
        </p:nvSpPr>
        <p:spPr bwMode="auto">
          <a:xfrm>
            <a:off x="6019800" y="0"/>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solidFill>
                  <a:srgbClr val="FF0000"/>
                </a:solidFill>
                <a:cs typeface="Times New Roman" panose="02020603050405020304" pitchFamily="18" charset="0"/>
              </a:rPr>
              <a:t>Co-existence</a:t>
            </a:r>
            <a:endParaRPr lang="en-US" altLang="en-US" sz="2000">
              <a:solidFill>
                <a:srgbClr val="000000"/>
              </a:solidFill>
              <a:latin typeface="Times New Roman" panose="02020603050405020304" pitchFamily="18" charset="0"/>
              <a:cs typeface="Times New Roman" panose="02020603050405020304" pitchFamily="18" charset="0"/>
            </a:endParaRPr>
          </a:p>
          <a:p>
            <a:pPr algn="ctr" eaLnBrk="1" hangingPunct="1"/>
            <a:r>
              <a:rPr lang="en-US" altLang="en-US" sz="2800">
                <a:solidFill>
                  <a:srgbClr val="FF0000"/>
                </a:solidFill>
                <a:latin typeface="Kruti Dev 010" pitchFamily="2" charset="0"/>
                <a:ea typeface="Batang" panose="02030600000101010101" pitchFamily="18" charset="-127"/>
                <a:cs typeface="KrutiDev040BoldItalic"/>
              </a:rPr>
              <a:t>lg</a:t>
            </a:r>
            <a:r>
              <a:rPr lang="en-US" altLang="en-US" sz="2800">
                <a:solidFill>
                  <a:srgbClr val="FF0000"/>
                </a:solidFill>
                <a:cs typeface="Times New Roman" panose="02020603050405020304" pitchFamily="18" charset="0"/>
              </a:rPr>
              <a:t>-</a:t>
            </a:r>
            <a:r>
              <a:rPr lang="en-US" altLang="en-US" sz="2800">
                <a:solidFill>
                  <a:srgbClr val="FF0000"/>
                </a:solidFill>
                <a:latin typeface="Kruti Dev 010" pitchFamily="2" charset="0"/>
                <a:ea typeface="Batang" panose="02030600000101010101" pitchFamily="18" charset="-127"/>
              </a:rPr>
              <a:t>vfLrRo</a:t>
            </a:r>
            <a:endParaRPr lang="en-US" altLang="en-US" sz="2800">
              <a:solidFill>
                <a:srgbClr val="000000"/>
              </a:solidFill>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78617692-5B41-4EDE-9C16-30E734ADC8B6}"/>
              </a:ext>
            </a:extLst>
          </p:cNvPr>
          <p:cNvCxnSpPr/>
          <p:nvPr/>
        </p:nvCxnSpPr>
        <p:spPr>
          <a:xfrm>
            <a:off x="5638800" y="381000"/>
            <a:ext cx="27432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6894" name="Rectangle 2">
            <a:extLst>
              <a:ext uri="{FF2B5EF4-FFF2-40B4-BE49-F238E27FC236}">
                <a16:creationId xmlns:a16="http://schemas.microsoft.com/office/drawing/2014/main" id="{E40965AA-BB97-44E7-A583-04B35AB5C637}"/>
              </a:ext>
            </a:extLst>
          </p:cNvPr>
          <p:cNvSpPr>
            <a:spLocks noChangeArrowheads="1"/>
          </p:cNvSpPr>
          <p:nvPr/>
        </p:nvSpPr>
        <p:spPr bwMode="auto">
          <a:xfrm>
            <a:off x="3429000" y="790575"/>
            <a:ext cx="3581400" cy="29559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cs typeface="Arial" panose="020B0604020202020204" pitchFamily="34" charset="0"/>
            </a:endParaRPr>
          </a:p>
        </p:txBody>
      </p:sp>
      <p:cxnSp>
        <p:nvCxnSpPr>
          <p:cNvPr id="12" name="Straight Arrow Connector 11">
            <a:extLst>
              <a:ext uri="{FF2B5EF4-FFF2-40B4-BE49-F238E27FC236}">
                <a16:creationId xmlns:a16="http://schemas.microsoft.com/office/drawing/2014/main" id="{D39E122F-D13D-4C2F-9626-806221E2C9A8}"/>
              </a:ext>
            </a:extLst>
          </p:cNvPr>
          <p:cNvCxnSpPr/>
          <p:nvPr/>
        </p:nvCxnSpPr>
        <p:spPr>
          <a:xfrm flipH="1">
            <a:off x="5029200" y="3733800"/>
            <a:ext cx="1588" cy="2286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896" name="Rectangle 4">
            <a:extLst>
              <a:ext uri="{FF2B5EF4-FFF2-40B4-BE49-F238E27FC236}">
                <a16:creationId xmlns:a16="http://schemas.microsoft.com/office/drawing/2014/main" id="{7227C244-4DE0-455A-8EB6-477DE872791E}"/>
              </a:ext>
            </a:extLst>
          </p:cNvPr>
          <p:cNvSpPr>
            <a:spLocks noChangeArrowheads="1"/>
          </p:cNvSpPr>
          <p:nvPr/>
        </p:nvSpPr>
        <p:spPr bwMode="auto">
          <a:xfrm>
            <a:off x="4205288" y="3886200"/>
            <a:ext cx="1890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000000"/>
                </a:solidFill>
                <a:cs typeface="Times New Roman" panose="02020603050405020304" pitchFamily="18" charset="0"/>
              </a:rPr>
              <a:t>Consciousness</a:t>
            </a:r>
            <a:endParaRPr lang="en-IN" altLang="en-US">
              <a:solidFill>
                <a:srgbClr val="000000"/>
              </a:solidFill>
              <a:cs typeface="Arial" panose="020B0604020202020204" pitchFamily="34" charset="0"/>
            </a:endParaRPr>
          </a:p>
        </p:txBody>
      </p:sp>
      <p:sp>
        <p:nvSpPr>
          <p:cNvPr id="10" name="Rectangle 9">
            <a:extLst>
              <a:ext uri="{FF2B5EF4-FFF2-40B4-BE49-F238E27FC236}">
                <a16:creationId xmlns:a16="http://schemas.microsoft.com/office/drawing/2014/main" id="{4432DDAA-8D8A-4CB6-B96C-564EF1AACC7F}"/>
              </a:ext>
            </a:extLst>
          </p:cNvPr>
          <p:cNvSpPr>
            <a:spLocks noChangeArrowheads="1"/>
          </p:cNvSpPr>
          <p:nvPr/>
        </p:nvSpPr>
        <p:spPr bwMode="auto">
          <a:xfrm>
            <a:off x="3429000" y="4461686"/>
            <a:ext cx="3581400" cy="92333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solidFill>
                  <a:schemeClr val="bg1"/>
                </a:solidFill>
                <a:cs typeface="Arial" panose="020B0604020202020204" pitchFamily="34" charset="0"/>
              </a:rPr>
              <a:t>The needs of the Self are fulfilled by the activity of the Self</a:t>
            </a:r>
            <a:endParaRPr lang="en-US" altLang="en-US" sz="1600" b="1" dirty="0">
              <a:solidFill>
                <a:schemeClr val="bg1"/>
              </a:solidFill>
              <a:cs typeface="Arial" panose="020B0604020202020204" pitchFamily="34" charset="0"/>
            </a:endParaRPr>
          </a:p>
        </p:txBody>
      </p:sp>
      <p:sp>
        <p:nvSpPr>
          <p:cNvPr id="13" name="Rectangle 13">
            <a:extLst>
              <a:ext uri="{FF2B5EF4-FFF2-40B4-BE49-F238E27FC236}">
                <a16:creationId xmlns:a16="http://schemas.microsoft.com/office/drawing/2014/main" id="{887E860D-B682-4BB5-B60D-BAF87C02141B}"/>
              </a:ext>
            </a:extLst>
          </p:cNvPr>
          <p:cNvSpPr>
            <a:spLocks noChangeArrowheads="1"/>
          </p:cNvSpPr>
          <p:nvPr/>
        </p:nvSpPr>
        <p:spPr bwMode="auto">
          <a:xfrm>
            <a:off x="8015288" y="3886200"/>
            <a:ext cx="1057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solidFill>
                  <a:srgbClr val="000000"/>
                </a:solidFill>
                <a:cs typeface="Times New Roman" panose="02020603050405020304" pitchFamily="18" charset="0"/>
              </a:rPr>
              <a:t>Material</a:t>
            </a:r>
            <a:endParaRPr lang="en-IN" altLang="en-US" dirty="0">
              <a:solidFill>
                <a:srgbClr val="000000"/>
              </a:solidFill>
              <a:cs typeface="Arial" panose="020B0604020202020204" pitchFamily="34" charset="0"/>
            </a:endParaRPr>
          </a:p>
        </p:txBody>
      </p:sp>
      <p:sp>
        <p:nvSpPr>
          <p:cNvPr id="14" name="Rectangle 3">
            <a:extLst>
              <a:ext uri="{FF2B5EF4-FFF2-40B4-BE49-F238E27FC236}">
                <a16:creationId xmlns:a16="http://schemas.microsoft.com/office/drawing/2014/main" id="{4E6C34BB-9B4E-4DD1-AD89-DC1453180CB0}"/>
              </a:ext>
            </a:extLst>
          </p:cNvPr>
          <p:cNvSpPr>
            <a:spLocks noChangeArrowheads="1"/>
          </p:cNvSpPr>
          <p:nvPr/>
        </p:nvSpPr>
        <p:spPr bwMode="auto">
          <a:xfrm>
            <a:off x="7053263" y="782638"/>
            <a:ext cx="3614737" cy="2960687"/>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cs typeface="Arial" panose="020B0604020202020204" pitchFamily="34" charset="0"/>
            </a:endParaRPr>
          </a:p>
        </p:txBody>
      </p:sp>
      <p:cxnSp>
        <p:nvCxnSpPr>
          <p:cNvPr id="15" name="Straight Arrow Connector 14">
            <a:extLst>
              <a:ext uri="{FF2B5EF4-FFF2-40B4-BE49-F238E27FC236}">
                <a16:creationId xmlns:a16="http://schemas.microsoft.com/office/drawing/2014/main" id="{D1859A2D-05DD-4EC3-8375-E5E282D1026E}"/>
              </a:ext>
            </a:extLst>
          </p:cNvPr>
          <p:cNvCxnSpPr/>
          <p:nvPr/>
        </p:nvCxnSpPr>
        <p:spPr>
          <a:xfrm flipH="1">
            <a:off x="8534400" y="3735388"/>
            <a:ext cx="3175" cy="228600"/>
          </a:xfrm>
          <a:prstGeom prst="straightConnector1">
            <a:avLst/>
          </a:prstGeom>
          <a:ln w="127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AA2FE0F-0A1A-4090-A511-7B508194AA86}"/>
              </a:ext>
            </a:extLst>
          </p:cNvPr>
          <p:cNvSpPr>
            <a:spLocks noChangeArrowheads="1"/>
          </p:cNvSpPr>
          <p:nvPr/>
        </p:nvSpPr>
        <p:spPr bwMode="auto">
          <a:xfrm>
            <a:off x="7122289" y="4461686"/>
            <a:ext cx="3545711" cy="1754326"/>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solidFill>
                  <a:schemeClr val="bg1"/>
                </a:solidFill>
              </a:rPr>
              <a:t>Decisions re. the fulfilment of the needs of the Body are made by the Self</a:t>
            </a:r>
          </a:p>
          <a:p>
            <a:pPr eaLnBrk="1" hangingPunct="1"/>
            <a:endParaRPr lang="en-US" altLang="en-US" b="1" dirty="0">
              <a:solidFill>
                <a:schemeClr val="bg1"/>
              </a:solidFill>
            </a:endParaRPr>
          </a:p>
          <a:p>
            <a:pPr eaLnBrk="1" hangingPunct="1"/>
            <a:r>
              <a:rPr lang="en-US" altLang="en-US" b="1" dirty="0">
                <a:solidFill>
                  <a:schemeClr val="bg1"/>
                </a:solidFill>
              </a:rPr>
              <a:t>Decisions re. the use of the Body are made by the Self</a:t>
            </a:r>
          </a:p>
        </p:txBody>
      </p:sp>
      <p:sp>
        <p:nvSpPr>
          <p:cNvPr id="17" name="Rectangle 16">
            <a:extLst>
              <a:ext uri="{FF2B5EF4-FFF2-40B4-BE49-F238E27FC236}">
                <a16:creationId xmlns:a16="http://schemas.microsoft.com/office/drawing/2014/main" id="{A8BEDCF1-0447-4BC5-8273-8BBE320A8FE6}"/>
              </a:ext>
            </a:extLst>
          </p:cNvPr>
          <p:cNvSpPr>
            <a:spLocks noChangeArrowheads="1"/>
          </p:cNvSpPr>
          <p:nvPr/>
        </p:nvSpPr>
        <p:spPr bwMode="auto">
          <a:xfrm>
            <a:off x="3429000" y="6211669"/>
            <a:ext cx="3581400" cy="646331"/>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solidFill>
                  <a:schemeClr val="bg1"/>
                </a:solidFill>
                <a:cs typeface="Arial" panose="020B0604020202020204" pitchFamily="34" charset="0"/>
              </a:rPr>
              <a:t>Self is central to human existence</a:t>
            </a:r>
            <a:endParaRPr lang="en-US" altLang="en-US" sz="1600" b="1" dirty="0">
              <a:solidFill>
                <a:schemeClr val="bg1"/>
              </a:solidFill>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38E1B52-186B-43DD-8579-9B6CA29C9FDA}"/>
              </a:ext>
            </a:extLst>
          </p:cNvPr>
          <p:cNvGraphicFramePr>
            <a:graphicFrameLocks noGrp="1"/>
          </p:cNvGraphicFramePr>
          <p:nvPr/>
        </p:nvGraphicFramePr>
        <p:xfrm>
          <a:off x="0" y="52388"/>
          <a:ext cx="11272838" cy="768350"/>
        </p:xfrm>
        <a:graphic>
          <a:graphicData uri="http://schemas.openxmlformats.org/drawingml/2006/table">
            <a:tbl>
              <a:tblPr/>
              <a:tblGrid>
                <a:gridCol w="2391109">
                  <a:extLst>
                    <a:ext uri="{9D8B030D-6E8A-4147-A177-3AD203B41FA5}">
                      <a16:colId xmlns:a16="http://schemas.microsoft.com/office/drawing/2014/main" val="20000"/>
                    </a:ext>
                  </a:extLst>
                </a:gridCol>
                <a:gridCol w="4378986">
                  <a:extLst>
                    <a:ext uri="{9D8B030D-6E8A-4147-A177-3AD203B41FA5}">
                      <a16:colId xmlns:a16="http://schemas.microsoft.com/office/drawing/2014/main" val="20001"/>
                    </a:ext>
                  </a:extLst>
                </a:gridCol>
                <a:gridCol w="4502743">
                  <a:extLst>
                    <a:ext uri="{9D8B030D-6E8A-4147-A177-3AD203B41FA5}">
                      <a16:colId xmlns:a16="http://schemas.microsoft.com/office/drawing/2014/main" val="20002"/>
                    </a:ext>
                  </a:extLst>
                </a:gridCol>
              </a:tblGrid>
              <a:tr h="768350">
                <a:tc>
                  <a:txBody>
                    <a:bodyPr/>
                    <a:lstStyle/>
                    <a:p>
                      <a:pPr marL="0" marR="0" algn="ctr">
                        <a:spcBef>
                          <a:spcPts val="0"/>
                        </a:spcBef>
                        <a:spcAft>
                          <a:spcPts val="0"/>
                        </a:spcAft>
                      </a:pPr>
                      <a:r>
                        <a:rPr lang="en-US" sz="2000" dirty="0">
                          <a:solidFill>
                            <a:srgbClr val="993300"/>
                          </a:solidFill>
                          <a:latin typeface="Arial"/>
                          <a:ea typeface="Times New Roman"/>
                          <a:cs typeface="Times New Roman"/>
                        </a:rPr>
                        <a:t> </a:t>
                      </a:r>
                      <a:r>
                        <a:rPr lang="en-US" sz="2000" b="1" dirty="0">
                          <a:latin typeface="Arial"/>
                          <a:ea typeface="Times New Roman"/>
                          <a:cs typeface="Times New Roman"/>
                        </a:rPr>
                        <a:t>Human Being</a:t>
                      </a:r>
                      <a:endParaRPr lang="en-US" sz="1400" dirty="0">
                        <a:latin typeface="Times New Roman"/>
                        <a:ea typeface="Times New Roman"/>
                        <a:cs typeface="Times New Roman"/>
                      </a:endParaRPr>
                    </a:p>
                    <a:p>
                      <a:pPr marL="0" marR="0" algn="ctr">
                        <a:spcBef>
                          <a:spcPts val="0"/>
                        </a:spcBef>
                        <a:spcAft>
                          <a:spcPts val="0"/>
                        </a:spcAft>
                      </a:pPr>
                      <a:r>
                        <a:rPr lang="en-US" sz="2800" b="1" kern="1200" dirty="0" err="1">
                          <a:solidFill>
                            <a:srgbClr val="002060"/>
                          </a:solidFill>
                          <a:latin typeface="Kruti Dev 010"/>
                          <a:ea typeface="Times New Roman"/>
                          <a:cs typeface="Arial"/>
                        </a:rPr>
                        <a:t>Ekkuo</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Self </a:t>
                      </a:r>
                    </a:p>
                    <a:p>
                      <a:pPr marL="0" marR="0" algn="ctr">
                        <a:spcBef>
                          <a:spcPts val="0"/>
                        </a:spcBef>
                        <a:spcAft>
                          <a:spcPts val="0"/>
                        </a:spcAft>
                      </a:pPr>
                      <a:r>
                        <a:rPr lang="en-US" sz="2800" b="1" kern="1200" dirty="0" err="1">
                          <a:solidFill>
                            <a:srgbClr val="002060"/>
                          </a:solidFill>
                          <a:latin typeface="Kruti Dev 010"/>
                          <a:ea typeface="Times New Roman"/>
                          <a:cs typeface="Arial"/>
                        </a:rPr>
                        <a:t>eSa</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Body</a:t>
                      </a:r>
                      <a:endParaRPr lang="en-US" sz="1400" dirty="0">
                        <a:latin typeface="Times New Roman"/>
                        <a:ea typeface="Times New Roman"/>
                        <a:cs typeface="Times New Roman"/>
                      </a:endParaRPr>
                    </a:p>
                    <a:p>
                      <a:pPr marL="0" marR="0" algn="ctr">
                        <a:spcBef>
                          <a:spcPts val="0"/>
                        </a:spcBef>
                        <a:spcAft>
                          <a:spcPts val="0"/>
                        </a:spcAft>
                      </a:pPr>
                      <a:r>
                        <a:rPr lang="en-US" sz="2800" b="1" kern="1200" dirty="0">
                          <a:solidFill>
                            <a:srgbClr val="002060"/>
                          </a:solidFill>
                          <a:latin typeface="Kruti Dev 010"/>
                          <a:ea typeface="Times New Roman"/>
                          <a:cs typeface="Arial"/>
                        </a:rPr>
                        <a:t>“</a:t>
                      </a:r>
                      <a:r>
                        <a:rPr lang="en-US" sz="2800" b="1" kern="1200" dirty="0" err="1">
                          <a:solidFill>
                            <a:srgbClr val="002060"/>
                          </a:solidFill>
                          <a:latin typeface="Kruti Dev 010"/>
                          <a:ea typeface="Times New Roman"/>
                          <a:cs typeface="Arial"/>
                        </a:rPr>
                        <a:t>kjhj</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F69CDEDE-0A30-4301-B6A2-8B4C266E2AC0}"/>
              </a:ext>
            </a:extLst>
          </p:cNvPr>
          <p:cNvGraphicFramePr>
            <a:graphicFrameLocks noGrp="1"/>
          </p:cNvGraphicFramePr>
          <p:nvPr/>
        </p:nvGraphicFramePr>
        <p:xfrm>
          <a:off x="2362200" y="838200"/>
          <a:ext cx="8991600" cy="1006475"/>
        </p:xfrm>
        <a:graphic>
          <a:graphicData uri="http://schemas.openxmlformats.org/drawingml/2006/table">
            <a:tbl>
              <a:tblPr firstRow="1" bandRow="1">
                <a:tableStyleId>{5C22544A-7EE6-4342-B048-85BDC9FD1C3A}</a:tableStyleId>
              </a:tblPr>
              <a:tblGrid>
                <a:gridCol w="44196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4038600">
                  <a:extLst>
                    <a:ext uri="{9D8B030D-6E8A-4147-A177-3AD203B41FA5}">
                      <a16:colId xmlns:a16="http://schemas.microsoft.com/office/drawing/2014/main" val="20002"/>
                    </a:ext>
                  </a:extLst>
                </a:gridCol>
              </a:tblGrid>
              <a:tr h="10064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Arial" pitchFamily="34" charset="0"/>
                          <a:cs typeface="Arial" pitchFamily="34" charset="0"/>
                        </a:rPr>
                        <a:t>Consciousness</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dirty="0">
                        <a:solidFill>
                          <a:schemeClr val="bg1"/>
                        </a:solidFill>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2000" b="0" dirty="0">
                        <a:solidFill>
                          <a:schemeClr val="bg1"/>
                        </a:solidFill>
                        <a:latin typeface="Arial" pitchFamily="34" charset="0"/>
                        <a:cs typeface="Arial" pitchFamily="34" charset="0"/>
                      </a:endParaRPr>
                    </a:p>
                  </a:txBody>
                  <a:tcPr marT="45749" marB="45749">
                    <a:solidFill>
                      <a:srgbClr val="800080"/>
                    </a:solidFill>
                  </a:tcPr>
                </a:tc>
                <a:tc>
                  <a:txBody>
                    <a:bodyPr/>
                    <a:lstStyle/>
                    <a:p>
                      <a:pPr algn="l"/>
                      <a:endParaRPr lang="en-GB" sz="2200" dirty="0">
                        <a:solidFill>
                          <a:schemeClr val="tx1"/>
                        </a:solidFill>
                      </a:endParaRPr>
                    </a:p>
                  </a:txBody>
                  <a:tcPr marT="45749" marB="45749">
                    <a:noFill/>
                  </a:tcPr>
                </a:tc>
                <a:tc>
                  <a:txBody>
                    <a:bodyPr/>
                    <a:lstStyle/>
                    <a:p>
                      <a:pPr algn="ctr"/>
                      <a:r>
                        <a:rPr lang="en-US" sz="2000" dirty="0">
                          <a:solidFill>
                            <a:schemeClr val="tx1"/>
                          </a:solidFill>
                          <a:latin typeface="Arial" pitchFamily="34" charset="0"/>
                          <a:cs typeface="Arial" pitchFamily="34" charset="0"/>
                        </a:rPr>
                        <a:t>Material</a:t>
                      </a:r>
                      <a:endParaRPr lang="en-GB" sz="2000" b="0" dirty="0">
                        <a:solidFill>
                          <a:schemeClr val="tx1"/>
                        </a:solidFill>
                        <a:latin typeface="Arial" pitchFamily="34" charset="0"/>
                        <a:cs typeface="Arial" pitchFamily="34" charset="0"/>
                      </a:endParaRPr>
                    </a:p>
                  </a:txBody>
                  <a:tcPr marT="45749" marB="45749">
                    <a:solidFill>
                      <a:schemeClr val="accent5">
                        <a:lumMod val="40000"/>
                        <a:lumOff val="60000"/>
                      </a:schemeClr>
                    </a:solidFill>
                  </a:tcPr>
                </a:tc>
                <a:extLst>
                  <a:ext uri="{0D108BD9-81ED-4DB2-BD59-A6C34878D82A}">
                    <a16:rowId xmlns:a16="http://schemas.microsoft.com/office/drawing/2014/main" val="10000"/>
                  </a:ext>
                </a:extLst>
              </a:tr>
            </a:tbl>
          </a:graphicData>
        </a:graphic>
      </p:graphicFrame>
      <p:sp>
        <p:nvSpPr>
          <p:cNvPr id="8" name="Rectangle 7">
            <a:extLst>
              <a:ext uri="{FF2B5EF4-FFF2-40B4-BE49-F238E27FC236}">
                <a16:creationId xmlns:a16="http://schemas.microsoft.com/office/drawing/2014/main" id="{4EC0FE39-D526-4DEE-99CA-82768B0738EA}"/>
              </a:ext>
            </a:extLst>
          </p:cNvPr>
          <p:cNvSpPr/>
          <p:nvPr/>
        </p:nvSpPr>
        <p:spPr>
          <a:xfrm>
            <a:off x="2362200" y="838200"/>
            <a:ext cx="4419600" cy="990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 name="Rectangle 6">
            <a:extLst>
              <a:ext uri="{FF2B5EF4-FFF2-40B4-BE49-F238E27FC236}">
                <a16:creationId xmlns:a16="http://schemas.microsoft.com/office/drawing/2014/main" id="{7FD72A41-18D8-4187-8A85-7994EABFA529}"/>
              </a:ext>
            </a:extLst>
          </p:cNvPr>
          <p:cNvSpPr/>
          <p:nvPr/>
        </p:nvSpPr>
        <p:spPr>
          <a:xfrm>
            <a:off x="7315200" y="838200"/>
            <a:ext cx="3957638" cy="990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nvGrpSpPr>
          <p:cNvPr id="16403" name="Group 20">
            <a:extLst>
              <a:ext uri="{FF2B5EF4-FFF2-40B4-BE49-F238E27FC236}">
                <a16:creationId xmlns:a16="http://schemas.microsoft.com/office/drawing/2014/main" id="{E19BC25B-F1C8-463C-B643-2D9E4D095411}"/>
              </a:ext>
            </a:extLst>
          </p:cNvPr>
          <p:cNvGrpSpPr>
            <a:grpSpLocks/>
          </p:cNvGrpSpPr>
          <p:nvPr/>
        </p:nvGrpSpPr>
        <p:grpSpPr bwMode="auto">
          <a:xfrm>
            <a:off x="6172200" y="871538"/>
            <a:ext cx="1828800" cy="923925"/>
            <a:chOff x="4648200" y="762000"/>
            <a:chExt cx="1828800" cy="923586"/>
          </a:xfrm>
        </p:grpSpPr>
        <p:sp>
          <p:nvSpPr>
            <p:cNvPr id="16406" name="TextBox 26">
              <a:extLst>
                <a:ext uri="{FF2B5EF4-FFF2-40B4-BE49-F238E27FC236}">
                  <a16:creationId xmlns:a16="http://schemas.microsoft.com/office/drawing/2014/main" id="{638AFD49-58DB-4076-82BE-53F7EDC366D6}"/>
                </a:ext>
              </a:extLst>
            </p:cNvPr>
            <p:cNvSpPr txBox="1">
              <a:spLocks noChangeArrowheads="1"/>
            </p:cNvSpPr>
            <p:nvPr/>
          </p:nvSpPr>
          <p:spPr bwMode="auto">
            <a:xfrm>
              <a:off x="4648200" y="762000"/>
              <a:ext cx="1828800" cy="923586"/>
            </a:xfrm>
            <a:prstGeom prst="rect">
              <a:avLst/>
            </a:prstGeom>
            <a:solidFill>
              <a:schemeClr val="bg1"/>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INFORMATION</a:t>
              </a:r>
            </a:p>
            <a:p>
              <a:pPr eaLnBrk="1" hangingPunct="1"/>
              <a:endParaRPr lang="en-US" altLang="en-US"/>
            </a:p>
            <a:p>
              <a:pPr eaLnBrk="1" hangingPunct="1"/>
              <a:endParaRPr lang="en-US" altLang="en-US"/>
            </a:p>
          </p:txBody>
        </p:sp>
        <p:sp>
          <p:nvSpPr>
            <p:cNvPr id="26" name="Left Arrow 25">
              <a:extLst>
                <a:ext uri="{FF2B5EF4-FFF2-40B4-BE49-F238E27FC236}">
                  <a16:creationId xmlns:a16="http://schemas.microsoft.com/office/drawing/2014/main" id="{867F6582-D1A1-45B4-B0B5-70B0843B10FF}"/>
                </a:ext>
              </a:extLst>
            </p:cNvPr>
            <p:cNvSpPr/>
            <p:nvPr/>
          </p:nvSpPr>
          <p:spPr bwMode="auto">
            <a:xfrm>
              <a:off x="4821238" y="1219032"/>
              <a:ext cx="1295400" cy="360230"/>
            </a:xfrm>
            <a:prstGeom prst="leftArrow">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1400" dirty="0"/>
                <a:t>Sensation</a:t>
              </a:r>
            </a:p>
          </p:txBody>
        </p:sp>
        <p:sp>
          <p:nvSpPr>
            <p:cNvPr id="28" name="Right Arrow 27">
              <a:extLst>
                <a:ext uri="{FF2B5EF4-FFF2-40B4-BE49-F238E27FC236}">
                  <a16:creationId xmlns:a16="http://schemas.microsoft.com/office/drawing/2014/main" id="{5CEF8BEE-8E92-4A03-9EC5-73F8C07412FF}"/>
                </a:ext>
              </a:extLst>
            </p:cNvPr>
            <p:cNvSpPr/>
            <p:nvPr/>
          </p:nvSpPr>
          <p:spPr bwMode="auto">
            <a:xfrm>
              <a:off x="5029200" y="990516"/>
              <a:ext cx="1295400" cy="380860"/>
            </a:xfrm>
            <a:prstGeom prst="rightArrow">
              <a:avLst/>
            </a:prstGeom>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400" dirty="0"/>
                <a:t>Instruction</a:t>
              </a:r>
            </a:p>
          </p:txBody>
        </p:sp>
      </p:grpSp>
      <p:sp>
        <p:nvSpPr>
          <p:cNvPr id="16404" name="Rectangle 8">
            <a:extLst>
              <a:ext uri="{FF2B5EF4-FFF2-40B4-BE49-F238E27FC236}">
                <a16:creationId xmlns:a16="http://schemas.microsoft.com/office/drawing/2014/main" id="{3D4C6CE2-0868-4E15-8E3E-FDA4A31A52A8}"/>
              </a:ext>
            </a:extLst>
          </p:cNvPr>
          <p:cNvSpPr>
            <a:spLocks noChangeArrowheads="1"/>
          </p:cNvSpPr>
          <p:nvPr/>
        </p:nvSpPr>
        <p:spPr bwMode="auto">
          <a:xfrm>
            <a:off x="6019800" y="0"/>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solidFill>
                  <a:srgbClr val="FF0000"/>
                </a:solidFill>
                <a:cs typeface="Times New Roman" panose="02020603050405020304" pitchFamily="18" charset="0"/>
              </a:rPr>
              <a:t>Co-existence</a:t>
            </a:r>
            <a:endParaRPr lang="en-US" altLang="en-US" sz="2000">
              <a:solidFill>
                <a:srgbClr val="000000"/>
              </a:solidFill>
              <a:latin typeface="Times New Roman" panose="02020603050405020304" pitchFamily="18" charset="0"/>
              <a:cs typeface="Times New Roman" panose="02020603050405020304" pitchFamily="18" charset="0"/>
            </a:endParaRPr>
          </a:p>
          <a:p>
            <a:pPr algn="ctr" eaLnBrk="1" hangingPunct="1"/>
            <a:r>
              <a:rPr lang="en-US" altLang="en-US" sz="2800">
                <a:solidFill>
                  <a:srgbClr val="FF0000"/>
                </a:solidFill>
                <a:latin typeface="Kruti Dev 010" pitchFamily="2" charset="0"/>
                <a:ea typeface="Batang" panose="02030600000101010101" pitchFamily="18" charset="-127"/>
                <a:cs typeface="KrutiDev040BoldItalic"/>
              </a:rPr>
              <a:t>lgvfLrRo</a:t>
            </a:r>
            <a:endParaRPr lang="en-US" altLang="en-US" sz="2800">
              <a:solidFill>
                <a:srgbClr val="000000"/>
              </a:solidFill>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CF3F730C-79CA-4352-ACFD-5999FB11796E}"/>
              </a:ext>
            </a:extLst>
          </p:cNvPr>
          <p:cNvCxnSpPr/>
          <p:nvPr/>
        </p:nvCxnSpPr>
        <p:spPr>
          <a:xfrm>
            <a:off x="5638800" y="381000"/>
            <a:ext cx="27432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E32552B4-6B40-4FB6-BE6A-3BBBA9F0011E}"/>
              </a:ext>
            </a:extLst>
          </p:cNvPr>
          <p:cNvSpPr>
            <a:spLocks noChangeArrowheads="1"/>
          </p:cNvSpPr>
          <p:nvPr/>
        </p:nvSpPr>
        <p:spPr bwMode="auto">
          <a:xfrm>
            <a:off x="2362201" y="2286000"/>
            <a:ext cx="8910637" cy="36933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solidFill>
                  <a:schemeClr val="bg1"/>
                </a:solidFill>
              </a:rPr>
              <a:t>The transaction between Self and Body is only in the form of information</a:t>
            </a:r>
            <a:r>
              <a:rPr lang="en-US" altLang="en-US" b="1" dirty="0">
                <a:solidFill>
                  <a:schemeClr val="bg1"/>
                </a:solidFill>
                <a:cs typeface="Arial" panose="020B0604020202020204" pitchFamily="34" charset="0"/>
              </a:rPr>
              <a:t> </a:t>
            </a:r>
            <a:endParaRPr lang="en-US" altLang="en-US" sz="1600" b="1" dirty="0">
              <a:solidFill>
                <a:schemeClr val="bg1"/>
              </a:solidFill>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23EFBD86-2E7C-4B85-BD8F-BE0022CD6B5C}"/>
              </a:ext>
            </a:extLst>
          </p:cNvPr>
          <p:cNvGraphicFramePr>
            <a:graphicFrameLocks noGrp="1"/>
          </p:cNvGraphicFramePr>
          <p:nvPr/>
        </p:nvGraphicFramePr>
        <p:xfrm>
          <a:off x="0" y="52388"/>
          <a:ext cx="11044237" cy="768350"/>
        </p:xfrm>
        <a:graphic>
          <a:graphicData uri="http://schemas.openxmlformats.org/drawingml/2006/table">
            <a:tbl>
              <a:tblPr/>
              <a:tblGrid>
                <a:gridCol w="2342620">
                  <a:extLst>
                    <a:ext uri="{9D8B030D-6E8A-4147-A177-3AD203B41FA5}">
                      <a16:colId xmlns:a16="http://schemas.microsoft.com/office/drawing/2014/main" val="20000"/>
                    </a:ext>
                  </a:extLst>
                </a:gridCol>
                <a:gridCol w="4290185">
                  <a:extLst>
                    <a:ext uri="{9D8B030D-6E8A-4147-A177-3AD203B41FA5}">
                      <a16:colId xmlns:a16="http://schemas.microsoft.com/office/drawing/2014/main" val="20001"/>
                    </a:ext>
                  </a:extLst>
                </a:gridCol>
                <a:gridCol w="4411432">
                  <a:extLst>
                    <a:ext uri="{9D8B030D-6E8A-4147-A177-3AD203B41FA5}">
                      <a16:colId xmlns:a16="http://schemas.microsoft.com/office/drawing/2014/main" val="20002"/>
                    </a:ext>
                  </a:extLst>
                </a:gridCol>
              </a:tblGrid>
              <a:tr h="768350">
                <a:tc>
                  <a:txBody>
                    <a:bodyPr/>
                    <a:lstStyle/>
                    <a:p>
                      <a:pPr marL="0" marR="0" algn="ctr">
                        <a:spcBef>
                          <a:spcPts val="0"/>
                        </a:spcBef>
                        <a:spcAft>
                          <a:spcPts val="0"/>
                        </a:spcAft>
                      </a:pPr>
                      <a:r>
                        <a:rPr lang="en-US" sz="2000" dirty="0">
                          <a:solidFill>
                            <a:srgbClr val="993300"/>
                          </a:solidFill>
                          <a:latin typeface="Arial"/>
                          <a:ea typeface="Times New Roman"/>
                          <a:cs typeface="Times New Roman"/>
                        </a:rPr>
                        <a:t> </a:t>
                      </a:r>
                      <a:r>
                        <a:rPr lang="en-US" sz="2000" b="1" dirty="0">
                          <a:latin typeface="Arial"/>
                          <a:ea typeface="Times New Roman"/>
                          <a:cs typeface="Times New Roman"/>
                        </a:rPr>
                        <a:t>Human Being</a:t>
                      </a:r>
                      <a:endParaRPr lang="en-US" sz="1400" dirty="0">
                        <a:latin typeface="Times New Roman"/>
                        <a:ea typeface="Times New Roman"/>
                        <a:cs typeface="Times New Roman"/>
                      </a:endParaRPr>
                    </a:p>
                    <a:p>
                      <a:pPr marL="0" marR="0" algn="ctr">
                        <a:spcBef>
                          <a:spcPts val="0"/>
                        </a:spcBef>
                        <a:spcAft>
                          <a:spcPts val="0"/>
                        </a:spcAft>
                      </a:pPr>
                      <a:r>
                        <a:rPr lang="en-US" sz="2800" b="1" kern="1200" dirty="0" err="1">
                          <a:solidFill>
                            <a:srgbClr val="002060"/>
                          </a:solidFill>
                          <a:latin typeface="Kruti Dev 010"/>
                          <a:ea typeface="Times New Roman"/>
                          <a:cs typeface="Arial"/>
                        </a:rPr>
                        <a:t>Ekkuo</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Self </a:t>
                      </a:r>
                    </a:p>
                    <a:p>
                      <a:pPr marL="0" marR="0" algn="ctr">
                        <a:spcBef>
                          <a:spcPts val="0"/>
                        </a:spcBef>
                        <a:spcAft>
                          <a:spcPts val="0"/>
                        </a:spcAft>
                      </a:pPr>
                      <a:r>
                        <a:rPr lang="en-US" sz="2800" b="1" kern="1200" dirty="0" err="1">
                          <a:solidFill>
                            <a:srgbClr val="002060"/>
                          </a:solidFill>
                          <a:latin typeface="Kruti Dev 010"/>
                          <a:ea typeface="Times New Roman"/>
                          <a:cs typeface="Arial"/>
                        </a:rPr>
                        <a:t>eSa</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Body</a:t>
                      </a:r>
                      <a:endParaRPr lang="en-US" sz="1400" dirty="0">
                        <a:latin typeface="Times New Roman"/>
                        <a:ea typeface="Times New Roman"/>
                        <a:cs typeface="Times New Roman"/>
                      </a:endParaRPr>
                    </a:p>
                    <a:p>
                      <a:pPr marL="0" marR="0" algn="ctr">
                        <a:spcBef>
                          <a:spcPts val="0"/>
                        </a:spcBef>
                        <a:spcAft>
                          <a:spcPts val="0"/>
                        </a:spcAft>
                      </a:pPr>
                      <a:r>
                        <a:rPr lang="en-US" sz="2800" b="1" kern="1200" dirty="0">
                          <a:solidFill>
                            <a:srgbClr val="002060"/>
                          </a:solidFill>
                          <a:latin typeface="Kruti Dev 010"/>
                          <a:ea typeface="Times New Roman"/>
                          <a:cs typeface="Arial"/>
                        </a:rPr>
                        <a:t>“</a:t>
                      </a:r>
                      <a:r>
                        <a:rPr lang="en-US" sz="2800" b="1" kern="1200" dirty="0" err="1">
                          <a:solidFill>
                            <a:srgbClr val="002060"/>
                          </a:solidFill>
                          <a:latin typeface="Kruti Dev 010"/>
                          <a:ea typeface="Times New Roman"/>
                          <a:cs typeface="Arial"/>
                        </a:rPr>
                        <a:t>kjhj</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7AD25425-2BBC-445F-9FAF-4846635208D5}"/>
              </a:ext>
            </a:extLst>
          </p:cNvPr>
          <p:cNvGraphicFramePr>
            <a:graphicFrameLocks noGrp="1"/>
          </p:cNvGraphicFramePr>
          <p:nvPr/>
        </p:nvGraphicFramePr>
        <p:xfrm>
          <a:off x="2133600" y="808038"/>
          <a:ext cx="8991600" cy="1859016"/>
        </p:xfrm>
        <a:graphic>
          <a:graphicData uri="http://schemas.openxmlformats.org/drawingml/2006/table">
            <a:tbl>
              <a:tblPr firstRow="1" bandRow="1">
                <a:tableStyleId>{5C22544A-7EE6-4342-B048-85BDC9FD1C3A}</a:tableStyleId>
              </a:tblPr>
              <a:tblGrid>
                <a:gridCol w="44196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4038600">
                  <a:extLst>
                    <a:ext uri="{9D8B030D-6E8A-4147-A177-3AD203B41FA5}">
                      <a16:colId xmlns:a16="http://schemas.microsoft.com/office/drawing/2014/main" val="20002"/>
                    </a:ext>
                  </a:extLst>
                </a:gridCol>
              </a:tblGrid>
              <a:tr h="10057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Arial" pitchFamily="34" charset="0"/>
                          <a:cs typeface="Arial" pitchFamily="34" charset="0"/>
                        </a:rPr>
                        <a:t>Consciousness</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dirty="0">
                        <a:solidFill>
                          <a:schemeClr val="bg1"/>
                        </a:solidFill>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2000" b="0" dirty="0">
                        <a:solidFill>
                          <a:schemeClr val="bg1"/>
                        </a:solidFill>
                        <a:latin typeface="Arial" pitchFamily="34" charset="0"/>
                        <a:cs typeface="Arial" pitchFamily="34" charset="0"/>
                      </a:endParaRPr>
                    </a:p>
                  </a:txBody>
                  <a:tcPr marT="45676" marB="45676">
                    <a:solidFill>
                      <a:srgbClr val="800080"/>
                    </a:solidFill>
                  </a:tcPr>
                </a:tc>
                <a:tc>
                  <a:txBody>
                    <a:bodyPr/>
                    <a:lstStyle/>
                    <a:p>
                      <a:pPr algn="l"/>
                      <a:endParaRPr lang="en-GB" sz="2200" dirty="0">
                        <a:solidFill>
                          <a:schemeClr val="tx1"/>
                        </a:solidFill>
                      </a:endParaRPr>
                    </a:p>
                  </a:txBody>
                  <a:tcPr marT="45676" marB="45676">
                    <a:noFill/>
                  </a:tcPr>
                </a:tc>
                <a:tc>
                  <a:txBody>
                    <a:bodyPr/>
                    <a:lstStyle/>
                    <a:p>
                      <a:pPr algn="ctr"/>
                      <a:r>
                        <a:rPr lang="en-US" sz="2000" dirty="0">
                          <a:solidFill>
                            <a:schemeClr val="tx1"/>
                          </a:solidFill>
                          <a:latin typeface="Arial" pitchFamily="34" charset="0"/>
                          <a:cs typeface="Arial" pitchFamily="34" charset="0"/>
                        </a:rPr>
                        <a:t>Material</a:t>
                      </a:r>
                      <a:endParaRPr lang="en-GB" sz="2000" b="0" dirty="0">
                        <a:solidFill>
                          <a:schemeClr val="tx1"/>
                        </a:solidFill>
                        <a:latin typeface="Arial" pitchFamily="34" charset="0"/>
                        <a:cs typeface="Arial" pitchFamily="34" charset="0"/>
                      </a:endParaRPr>
                    </a:p>
                  </a:txBody>
                  <a:tcPr marT="45676" marB="45676">
                    <a:solidFill>
                      <a:schemeClr val="accent5">
                        <a:lumMod val="40000"/>
                        <a:lumOff val="60000"/>
                      </a:schemeClr>
                    </a:solidFill>
                  </a:tcPr>
                </a:tc>
                <a:extLst>
                  <a:ext uri="{0D108BD9-81ED-4DB2-BD59-A6C34878D82A}">
                    <a16:rowId xmlns:a16="http://schemas.microsoft.com/office/drawing/2014/main" val="10000"/>
                  </a:ext>
                </a:extLst>
              </a:tr>
              <a:tr h="426621">
                <a:tc>
                  <a:txBody>
                    <a:bodyPr/>
                    <a:lstStyle/>
                    <a:p>
                      <a:pPr algn="l"/>
                      <a:r>
                        <a:rPr lang="en-US" sz="2000" dirty="0">
                          <a:solidFill>
                            <a:schemeClr val="bg1"/>
                          </a:solidFill>
                          <a:latin typeface="Arial" pitchFamily="34" charset="0"/>
                          <a:cs typeface="Arial" pitchFamily="34" charset="0"/>
                        </a:rPr>
                        <a:t>I am</a:t>
                      </a:r>
                      <a:endParaRPr lang="en-GB" sz="2000" dirty="0">
                        <a:solidFill>
                          <a:schemeClr val="bg1"/>
                        </a:solidFill>
                        <a:latin typeface="Arial" pitchFamily="34" charset="0"/>
                        <a:cs typeface="Arial" pitchFamily="34" charset="0"/>
                      </a:endParaRPr>
                    </a:p>
                  </a:txBody>
                  <a:tcPr marT="45676" marB="45676">
                    <a:solidFill>
                      <a:srgbClr val="800080"/>
                    </a:solidFill>
                  </a:tcPr>
                </a:tc>
                <a:tc>
                  <a:txBody>
                    <a:bodyPr/>
                    <a:lstStyle/>
                    <a:p>
                      <a:pPr algn="l"/>
                      <a:endParaRPr lang="en-GB" sz="2200" dirty="0">
                        <a:solidFill>
                          <a:schemeClr val="tx1"/>
                        </a:solidFill>
                      </a:endParaRPr>
                    </a:p>
                  </a:txBody>
                  <a:tcPr marT="45676" marB="45676">
                    <a:noFill/>
                  </a:tcPr>
                </a:tc>
                <a:tc>
                  <a:txBody>
                    <a:bodyPr/>
                    <a:lstStyle/>
                    <a:p>
                      <a:pPr algn="l"/>
                      <a:r>
                        <a:rPr lang="en-GB" sz="2000" dirty="0">
                          <a:solidFill>
                            <a:schemeClr val="tx1"/>
                          </a:solidFill>
                          <a:latin typeface="Arial" pitchFamily="34" charset="0"/>
                          <a:cs typeface="Arial" pitchFamily="34" charset="0"/>
                        </a:rPr>
                        <a:t>My body is</a:t>
                      </a:r>
                    </a:p>
                  </a:txBody>
                  <a:tcPr marT="45676" marB="45676">
                    <a:solidFill>
                      <a:schemeClr val="accent5">
                        <a:lumMod val="40000"/>
                        <a:lumOff val="60000"/>
                      </a:schemeClr>
                    </a:solidFill>
                  </a:tcPr>
                </a:tc>
                <a:extLst>
                  <a:ext uri="{0D108BD9-81ED-4DB2-BD59-A6C34878D82A}">
                    <a16:rowId xmlns:a16="http://schemas.microsoft.com/office/drawing/2014/main" val="10001"/>
                  </a:ext>
                </a:extLst>
              </a:tr>
              <a:tr h="426621">
                <a:tc>
                  <a:txBody>
                    <a:bodyPr/>
                    <a:lstStyle/>
                    <a:p>
                      <a:pPr algn="l"/>
                      <a:r>
                        <a:rPr lang="en-US" sz="2000" dirty="0">
                          <a:solidFill>
                            <a:schemeClr val="bg1"/>
                          </a:solidFill>
                          <a:latin typeface="Arial" pitchFamily="34" charset="0"/>
                          <a:cs typeface="Arial" pitchFamily="34" charset="0"/>
                        </a:rPr>
                        <a:t>I want to live</a:t>
                      </a:r>
                      <a:endParaRPr lang="en-GB" sz="2000" dirty="0">
                        <a:solidFill>
                          <a:schemeClr val="bg1"/>
                        </a:solidFill>
                        <a:latin typeface="Arial" pitchFamily="34" charset="0"/>
                        <a:cs typeface="Arial" pitchFamily="34" charset="0"/>
                      </a:endParaRPr>
                    </a:p>
                  </a:txBody>
                  <a:tcPr marT="45676" marB="45676">
                    <a:solidFill>
                      <a:srgbClr val="800080"/>
                    </a:solidFill>
                  </a:tcPr>
                </a:tc>
                <a:tc>
                  <a:txBody>
                    <a:bodyPr/>
                    <a:lstStyle/>
                    <a:p>
                      <a:pPr algn="l"/>
                      <a:endParaRPr lang="en-GB" sz="2200" dirty="0">
                        <a:solidFill>
                          <a:schemeClr val="tx1"/>
                        </a:solidFill>
                      </a:endParaRPr>
                    </a:p>
                  </a:txBody>
                  <a:tcPr marT="45676" marB="45676">
                    <a:noFill/>
                  </a:tcPr>
                </a:tc>
                <a:tc>
                  <a:txBody>
                    <a:bodyPr/>
                    <a:lstStyle/>
                    <a:p>
                      <a:pPr algn="l"/>
                      <a:r>
                        <a:rPr lang="en-US" sz="2000" kern="1200" dirty="0">
                          <a:solidFill>
                            <a:schemeClr val="tx1"/>
                          </a:solidFill>
                          <a:latin typeface="Arial" pitchFamily="34" charset="0"/>
                          <a:ea typeface="+mn-ea"/>
                          <a:cs typeface="Arial" pitchFamily="34" charset="0"/>
                        </a:rPr>
                        <a:t>My body is used as an instrument</a:t>
                      </a:r>
                      <a:endParaRPr lang="en-GB" sz="2000" kern="1200" dirty="0">
                        <a:solidFill>
                          <a:schemeClr val="tx1"/>
                        </a:solidFill>
                        <a:latin typeface="Arial" pitchFamily="34" charset="0"/>
                        <a:ea typeface="+mn-ea"/>
                        <a:cs typeface="Arial" pitchFamily="34" charset="0"/>
                      </a:endParaRPr>
                    </a:p>
                  </a:txBody>
                  <a:tcPr marT="45676" marB="45676">
                    <a:solidFill>
                      <a:schemeClr val="accent5">
                        <a:lumMod val="40000"/>
                        <a:lumOff val="60000"/>
                      </a:schemeClr>
                    </a:solidFill>
                  </a:tcPr>
                </a:tc>
                <a:extLst>
                  <a:ext uri="{0D108BD9-81ED-4DB2-BD59-A6C34878D82A}">
                    <a16:rowId xmlns:a16="http://schemas.microsoft.com/office/drawing/2014/main" val="10002"/>
                  </a:ext>
                </a:extLst>
              </a:tr>
            </a:tbl>
          </a:graphicData>
        </a:graphic>
      </p:graphicFrame>
      <p:sp>
        <p:nvSpPr>
          <p:cNvPr id="8" name="Rectangle 7">
            <a:extLst>
              <a:ext uri="{FF2B5EF4-FFF2-40B4-BE49-F238E27FC236}">
                <a16:creationId xmlns:a16="http://schemas.microsoft.com/office/drawing/2014/main" id="{1EC06C08-59EF-46E1-BA7E-713A35B44DB7}"/>
              </a:ext>
            </a:extLst>
          </p:cNvPr>
          <p:cNvSpPr/>
          <p:nvPr/>
        </p:nvSpPr>
        <p:spPr>
          <a:xfrm>
            <a:off x="2133600" y="808038"/>
            <a:ext cx="4419600" cy="1828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 name="Rectangle 6">
            <a:extLst>
              <a:ext uri="{FF2B5EF4-FFF2-40B4-BE49-F238E27FC236}">
                <a16:creationId xmlns:a16="http://schemas.microsoft.com/office/drawing/2014/main" id="{B5DF2B77-C065-4912-98A1-B7D1134BCCD4}"/>
              </a:ext>
            </a:extLst>
          </p:cNvPr>
          <p:cNvSpPr/>
          <p:nvPr/>
        </p:nvSpPr>
        <p:spPr>
          <a:xfrm>
            <a:off x="7086600" y="808038"/>
            <a:ext cx="3957638" cy="1828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nvGrpSpPr>
          <p:cNvPr id="17435" name="Group 20">
            <a:extLst>
              <a:ext uri="{FF2B5EF4-FFF2-40B4-BE49-F238E27FC236}">
                <a16:creationId xmlns:a16="http://schemas.microsoft.com/office/drawing/2014/main" id="{C82B6511-CB50-474F-BF7A-6EEECC9FE977}"/>
              </a:ext>
            </a:extLst>
          </p:cNvPr>
          <p:cNvGrpSpPr>
            <a:grpSpLocks/>
          </p:cNvGrpSpPr>
          <p:nvPr/>
        </p:nvGrpSpPr>
        <p:grpSpPr bwMode="auto">
          <a:xfrm>
            <a:off x="5943600" y="841375"/>
            <a:ext cx="1828800" cy="923925"/>
            <a:chOff x="4648200" y="762000"/>
            <a:chExt cx="1828800" cy="923586"/>
          </a:xfrm>
        </p:grpSpPr>
        <p:sp>
          <p:nvSpPr>
            <p:cNvPr id="17438" name="TextBox 26">
              <a:extLst>
                <a:ext uri="{FF2B5EF4-FFF2-40B4-BE49-F238E27FC236}">
                  <a16:creationId xmlns:a16="http://schemas.microsoft.com/office/drawing/2014/main" id="{23DB2CF7-F986-4335-BF07-B1D5BB024DFD}"/>
                </a:ext>
              </a:extLst>
            </p:cNvPr>
            <p:cNvSpPr txBox="1">
              <a:spLocks noChangeArrowheads="1"/>
            </p:cNvSpPr>
            <p:nvPr/>
          </p:nvSpPr>
          <p:spPr bwMode="auto">
            <a:xfrm>
              <a:off x="4648200" y="762000"/>
              <a:ext cx="1828800" cy="923586"/>
            </a:xfrm>
            <a:prstGeom prst="rect">
              <a:avLst/>
            </a:prstGeom>
            <a:solidFill>
              <a:schemeClr val="bg1"/>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INFORMATION</a:t>
              </a:r>
            </a:p>
            <a:p>
              <a:pPr eaLnBrk="1" hangingPunct="1"/>
              <a:endParaRPr lang="en-US" altLang="en-US"/>
            </a:p>
            <a:p>
              <a:pPr eaLnBrk="1" hangingPunct="1"/>
              <a:endParaRPr lang="en-US" altLang="en-US"/>
            </a:p>
          </p:txBody>
        </p:sp>
        <p:sp>
          <p:nvSpPr>
            <p:cNvPr id="26" name="Left Arrow 25">
              <a:extLst>
                <a:ext uri="{FF2B5EF4-FFF2-40B4-BE49-F238E27FC236}">
                  <a16:creationId xmlns:a16="http://schemas.microsoft.com/office/drawing/2014/main" id="{CF4EC31B-6B41-4873-B25B-1147BB203667}"/>
                </a:ext>
              </a:extLst>
            </p:cNvPr>
            <p:cNvSpPr/>
            <p:nvPr/>
          </p:nvSpPr>
          <p:spPr bwMode="auto">
            <a:xfrm>
              <a:off x="4821238" y="1219032"/>
              <a:ext cx="1295400" cy="360231"/>
            </a:xfrm>
            <a:prstGeom prst="leftArrow">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1400" dirty="0"/>
                <a:t>Sensation</a:t>
              </a:r>
            </a:p>
          </p:txBody>
        </p:sp>
        <p:sp>
          <p:nvSpPr>
            <p:cNvPr id="28" name="Right Arrow 27">
              <a:extLst>
                <a:ext uri="{FF2B5EF4-FFF2-40B4-BE49-F238E27FC236}">
                  <a16:creationId xmlns:a16="http://schemas.microsoft.com/office/drawing/2014/main" id="{37FA9009-237F-489C-BDB6-C30C7D7E42D6}"/>
                </a:ext>
              </a:extLst>
            </p:cNvPr>
            <p:cNvSpPr/>
            <p:nvPr/>
          </p:nvSpPr>
          <p:spPr bwMode="auto">
            <a:xfrm>
              <a:off x="5029200" y="990516"/>
              <a:ext cx="1295400" cy="380860"/>
            </a:xfrm>
            <a:prstGeom prst="rightArrow">
              <a:avLst/>
            </a:prstGeom>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400" dirty="0"/>
                <a:t>Instruction</a:t>
              </a:r>
            </a:p>
          </p:txBody>
        </p:sp>
      </p:grpSp>
      <p:sp>
        <p:nvSpPr>
          <p:cNvPr id="17436" name="Rectangle 8">
            <a:extLst>
              <a:ext uri="{FF2B5EF4-FFF2-40B4-BE49-F238E27FC236}">
                <a16:creationId xmlns:a16="http://schemas.microsoft.com/office/drawing/2014/main" id="{E124BC0A-82D9-471B-BF6F-145D3562C2DE}"/>
              </a:ext>
            </a:extLst>
          </p:cNvPr>
          <p:cNvSpPr>
            <a:spLocks noChangeArrowheads="1"/>
          </p:cNvSpPr>
          <p:nvPr/>
        </p:nvSpPr>
        <p:spPr bwMode="auto">
          <a:xfrm>
            <a:off x="6019800" y="0"/>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solidFill>
                  <a:srgbClr val="FF0000"/>
                </a:solidFill>
                <a:cs typeface="Times New Roman" panose="02020603050405020304" pitchFamily="18" charset="0"/>
              </a:rPr>
              <a:t>Co-existence</a:t>
            </a:r>
            <a:endParaRPr lang="en-US" altLang="en-US" sz="2000">
              <a:solidFill>
                <a:srgbClr val="000000"/>
              </a:solidFill>
              <a:latin typeface="Times New Roman" panose="02020603050405020304" pitchFamily="18" charset="0"/>
              <a:cs typeface="Times New Roman" panose="02020603050405020304" pitchFamily="18" charset="0"/>
            </a:endParaRPr>
          </a:p>
          <a:p>
            <a:pPr algn="ctr" eaLnBrk="1" hangingPunct="1"/>
            <a:r>
              <a:rPr lang="en-US" altLang="en-US" sz="2800">
                <a:solidFill>
                  <a:srgbClr val="FF0000"/>
                </a:solidFill>
                <a:latin typeface="Kruti Dev 010" pitchFamily="2" charset="0"/>
                <a:ea typeface="Batang" panose="02030600000101010101" pitchFamily="18" charset="-127"/>
                <a:cs typeface="KrutiDev040BoldItalic"/>
              </a:rPr>
              <a:t>lgvfLrRo</a:t>
            </a:r>
            <a:endParaRPr lang="en-US" altLang="en-US" sz="2800">
              <a:solidFill>
                <a:srgbClr val="000000"/>
              </a:solidFill>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CD857539-6094-423D-8399-F344A3C51916}"/>
              </a:ext>
            </a:extLst>
          </p:cNvPr>
          <p:cNvCxnSpPr/>
          <p:nvPr/>
        </p:nvCxnSpPr>
        <p:spPr>
          <a:xfrm>
            <a:off x="5638800" y="381000"/>
            <a:ext cx="27432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10969907-16F7-419F-9F4E-6EF93CD45FFF}"/>
              </a:ext>
            </a:extLst>
          </p:cNvPr>
          <p:cNvGraphicFramePr>
            <a:graphicFrameLocks noGrp="1"/>
          </p:cNvGraphicFramePr>
          <p:nvPr/>
        </p:nvGraphicFramePr>
        <p:xfrm>
          <a:off x="0" y="52388"/>
          <a:ext cx="11044237" cy="768350"/>
        </p:xfrm>
        <a:graphic>
          <a:graphicData uri="http://schemas.openxmlformats.org/drawingml/2006/table">
            <a:tbl>
              <a:tblPr/>
              <a:tblGrid>
                <a:gridCol w="2342620">
                  <a:extLst>
                    <a:ext uri="{9D8B030D-6E8A-4147-A177-3AD203B41FA5}">
                      <a16:colId xmlns:a16="http://schemas.microsoft.com/office/drawing/2014/main" val="20000"/>
                    </a:ext>
                  </a:extLst>
                </a:gridCol>
                <a:gridCol w="4290185">
                  <a:extLst>
                    <a:ext uri="{9D8B030D-6E8A-4147-A177-3AD203B41FA5}">
                      <a16:colId xmlns:a16="http://schemas.microsoft.com/office/drawing/2014/main" val="20001"/>
                    </a:ext>
                  </a:extLst>
                </a:gridCol>
                <a:gridCol w="4411432">
                  <a:extLst>
                    <a:ext uri="{9D8B030D-6E8A-4147-A177-3AD203B41FA5}">
                      <a16:colId xmlns:a16="http://schemas.microsoft.com/office/drawing/2014/main" val="20002"/>
                    </a:ext>
                  </a:extLst>
                </a:gridCol>
              </a:tblGrid>
              <a:tr h="768350">
                <a:tc>
                  <a:txBody>
                    <a:bodyPr/>
                    <a:lstStyle/>
                    <a:p>
                      <a:pPr marL="0" marR="0" algn="ctr">
                        <a:spcBef>
                          <a:spcPts val="0"/>
                        </a:spcBef>
                        <a:spcAft>
                          <a:spcPts val="0"/>
                        </a:spcAft>
                      </a:pPr>
                      <a:r>
                        <a:rPr lang="en-US" sz="2000" dirty="0">
                          <a:solidFill>
                            <a:srgbClr val="993300"/>
                          </a:solidFill>
                          <a:latin typeface="Arial"/>
                          <a:ea typeface="Times New Roman"/>
                          <a:cs typeface="Times New Roman"/>
                        </a:rPr>
                        <a:t> </a:t>
                      </a:r>
                      <a:r>
                        <a:rPr lang="en-US" sz="2000" b="1" dirty="0">
                          <a:latin typeface="Arial"/>
                          <a:ea typeface="Times New Roman"/>
                          <a:cs typeface="Times New Roman"/>
                        </a:rPr>
                        <a:t>Human Being</a:t>
                      </a:r>
                      <a:endParaRPr lang="en-US" sz="1400" dirty="0">
                        <a:latin typeface="Times New Roman"/>
                        <a:ea typeface="Times New Roman"/>
                        <a:cs typeface="Times New Roman"/>
                      </a:endParaRPr>
                    </a:p>
                    <a:p>
                      <a:pPr marL="0" marR="0" algn="ctr">
                        <a:spcBef>
                          <a:spcPts val="0"/>
                        </a:spcBef>
                        <a:spcAft>
                          <a:spcPts val="0"/>
                        </a:spcAft>
                      </a:pPr>
                      <a:r>
                        <a:rPr lang="en-US" sz="2800" b="1" kern="1200" dirty="0" err="1">
                          <a:solidFill>
                            <a:srgbClr val="002060"/>
                          </a:solidFill>
                          <a:latin typeface="Kruti Dev 010"/>
                          <a:ea typeface="Times New Roman"/>
                          <a:cs typeface="Arial"/>
                        </a:rPr>
                        <a:t>Ekkuo</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Self </a:t>
                      </a:r>
                    </a:p>
                    <a:p>
                      <a:pPr marL="0" marR="0" algn="ctr">
                        <a:spcBef>
                          <a:spcPts val="0"/>
                        </a:spcBef>
                        <a:spcAft>
                          <a:spcPts val="0"/>
                        </a:spcAft>
                      </a:pPr>
                      <a:r>
                        <a:rPr lang="en-US" sz="2800" b="1" kern="1200" dirty="0" err="1">
                          <a:solidFill>
                            <a:srgbClr val="002060"/>
                          </a:solidFill>
                          <a:latin typeface="Kruti Dev 010"/>
                          <a:ea typeface="Times New Roman"/>
                          <a:cs typeface="Arial"/>
                        </a:rPr>
                        <a:t>eSa</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Body</a:t>
                      </a:r>
                      <a:endParaRPr lang="en-US" sz="1400" dirty="0">
                        <a:latin typeface="Times New Roman"/>
                        <a:ea typeface="Times New Roman"/>
                        <a:cs typeface="Times New Roman"/>
                      </a:endParaRPr>
                    </a:p>
                    <a:p>
                      <a:pPr marL="0" marR="0" algn="ctr">
                        <a:spcBef>
                          <a:spcPts val="0"/>
                        </a:spcBef>
                        <a:spcAft>
                          <a:spcPts val="0"/>
                        </a:spcAft>
                      </a:pPr>
                      <a:r>
                        <a:rPr lang="en-US" sz="2800" b="1" kern="1200" dirty="0">
                          <a:solidFill>
                            <a:srgbClr val="002060"/>
                          </a:solidFill>
                          <a:latin typeface="Kruti Dev 010"/>
                          <a:ea typeface="Times New Roman"/>
                          <a:cs typeface="Arial"/>
                        </a:rPr>
                        <a:t>“</a:t>
                      </a:r>
                      <a:r>
                        <a:rPr lang="en-US" sz="2800" b="1" kern="1200" dirty="0" err="1">
                          <a:solidFill>
                            <a:srgbClr val="002060"/>
                          </a:solidFill>
                          <a:latin typeface="Kruti Dev 010"/>
                          <a:ea typeface="Times New Roman"/>
                          <a:cs typeface="Arial"/>
                        </a:rPr>
                        <a:t>kjhj</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CC0B2D48-EB28-47BE-A9BD-8281687A8DD2}"/>
              </a:ext>
            </a:extLst>
          </p:cNvPr>
          <p:cNvGraphicFramePr>
            <a:graphicFrameLocks noGrp="1"/>
          </p:cNvGraphicFramePr>
          <p:nvPr>
            <p:extLst>
              <p:ext uri="{D42A27DB-BD31-4B8C-83A1-F6EECF244321}">
                <p14:modId xmlns:p14="http://schemas.microsoft.com/office/powerpoint/2010/main" val="1380657642"/>
              </p:ext>
            </p:extLst>
          </p:nvPr>
        </p:nvGraphicFramePr>
        <p:xfrm>
          <a:off x="2133600" y="838200"/>
          <a:ext cx="8991600" cy="2864760"/>
        </p:xfrm>
        <a:graphic>
          <a:graphicData uri="http://schemas.openxmlformats.org/drawingml/2006/table">
            <a:tbl>
              <a:tblPr firstRow="1" bandRow="1">
                <a:tableStyleId>{5C22544A-7EE6-4342-B048-85BDC9FD1C3A}</a:tableStyleId>
              </a:tblPr>
              <a:tblGrid>
                <a:gridCol w="44196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4038600">
                  <a:extLst>
                    <a:ext uri="{9D8B030D-6E8A-4147-A177-3AD203B41FA5}">
                      <a16:colId xmlns:a16="http://schemas.microsoft.com/office/drawing/2014/main" val="20002"/>
                    </a:ext>
                  </a:extLst>
                </a:gridCol>
              </a:tblGrid>
              <a:tr h="10057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Arial" pitchFamily="34" charset="0"/>
                          <a:cs typeface="Arial" pitchFamily="34" charset="0"/>
                        </a:rPr>
                        <a:t>Consciousness</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dirty="0">
                        <a:solidFill>
                          <a:schemeClr val="bg1"/>
                        </a:solidFill>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2000" b="0" dirty="0">
                        <a:solidFill>
                          <a:schemeClr val="bg1"/>
                        </a:solidFill>
                        <a:latin typeface="Arial" pitchFamily="34" charset="0"/>
                        <a:cs typeface="Arial" pitchFamily="34" charset="0"/>
                      </a:endParaRPr>
                    </a:p>
                  </a:txBody>
                  <a:tcPr marT="45675" marB="45675">
                    <a:solidFill>
                      <a:srgbClr val="800080"/>
                    </a:solidFill>
                  </a:tcPr>
                </a:tc>
                <a:tc>
                  <a:txBody>
                    <a:bodyPr/>
                    <a:lstStyle/>
                    <a:p>
                      <a:pPr algn="l"/>
                      <a:endParaRPr lang="en-GB" sz="2200" dirty="0">
                        <a:solidFill>
                          <a:schemeClr val="tx1"/>
                        </a:solidFill>
                      </a:endParaRPr>
                    </a:p>
                  </a:txBody>
                  <a:tcPr marT="45675" marB="45675">
                    <a:noFill/>
                  </a:tcPr>
                </a:tc>
                <a:tc>
                  <a:txBody>
                    <a:bodyPr/>
                    <a:lstStyle/>
                    <a:p>
                      <a:pPr algn="ctr"/>
                      <a:r>
                        <a:rPr lang="en-US" sz="2000" dirty="0">
                          <a:solidFill>
                            <a:schemeClr val="tx1"/>
                          </a:solidFill>
                          <a:latin typeface="Arial" pitchFamily="34" charset="0"/>
                          <a:cs typeface="Arial" pitchFamily="34" charset="0"/>
                        </a:rPr>
                        <a:t>Material</a:t>
                      </a:r>
                      <a:endParaRPr lang="en-GB" sz="2000" b="0" dirty="0">
                        <a:solidFill>
                          <a:schemeClr val="tx1"/>
                        </a:solidFill>
                        <a:latin typeface="Arial" pitchFamily="34" charset="0"/>
                        <a:cs typeface="Arial" pitchFamily="34" charset="0"/>
                      </a:endParaRPr>
                    </a:p>
                  </a:txBody>
                  <a:tcPr marT="45675" marB="45675">
                    <a:solidFill>
                      <a:schemeClr val="accent5">
                        <a:lumMod val="40000"/>
                        <a:lumOff val="60000"/>
                      </a:schemeClr>
                    </a:solidFill>
                  </a:tcPr>
                </a:tc>
                <a:extLst>
                  <a:ext uri="{0D108BD9-81ED-4DB2-BD59-A6C34878D82A}">
                    <a16:rowId xmlns:a16="http://schemas.microsoft.com/office/drawing/2014/main" val="10000"/>
                  </a:ext>
                </a:extLst>
              </a:tr>
              <a:tr h="426613">
                <a:tc>
                  <a:txBody>
                    <a:bodyPr/>
                    <a:lstStyle/>
                    <a:p>
                      <a:pPr algn="l"/>
                      <a:r>
                        <a:rPr lang="en-US" sz="2000" dirty="0">
                          <a:solidFill>
                            <a:schemeClr val="bg1"/>
                          </a:solidFill>
                          <a:latin typeface="Arial" pitchFamily="34" charset="0"/>
                          <a:cs typeface="Arial" pitchFamily="34" charset="0"/>
                        </a:rPr>
                        <a:t>I am</a:t>
                      </a:r>
                      <a:endParaRPr lang="en-GB" sz="2000" dirty="0">
                        <a:solidFill>
                          <a:schemeClr val="bg1"/>
                        </a:solidFill>
                        <a:latin typeface="Arial" pitchFamily="34" charset="0"/>
                        <a:cs typeface="Arial" pitchFamily="34" charset="0"/>
                      </a:endParaRPr>
                    </a:p>
                  </a:txBody>
                  <a:tcPr marT="45675" marB="45675">
                    <a:solidFill>
                      <a:srgbClr val="800080"/>
                    </a:solidFill>
                  </a:tcPr>
                </a:tc>
                <a:tc>
                  <a:txBody>
                    <a:bodyPr/>
                    <a:lstStyle/>
                    <a:p>
                      <a:pPr algn="l"/>
                      <a:endParaRPr lang="en-GB" sz="2200" dirty="0">
                        <a:solidFill>
                          <a:schemeClr val="tx1"/>
                        </a:solidFill>
                      </a:endParaRPr>
                    </a:p>
                  </a:txBody>
                  <a:tcPr marT="45675" marB="45675">
                    <a:noFill/>
                  </a:tcPr>
                </a:tc>
                <a:tc>
                  <a:txBody>
                    <a:bodyPr/>
                    <a:lstStyle/>
                    <a:p>
                      <a:pPr algn="l"/>
                      <a:r>
                        <a:rPr lang="en-GB" sz="2000" dirty="0">
                          <a:solidFill>
                            <a:schemeClr val="tx1"/>
                          </a:solidFill>
                          <a:latin typeface="Arial" pitchFamily="34" charset="0"/>
                          <a:cs typeface="Arial" pitchFamily="34" charset="0"/>
                        </a:rPr>
                        <a:t>My body is</a:t>
                      </a:r>
                    </a:p>
                  </a:txBody>
                  <a:tcPr marT="45675" marB="45675">
                    <a:solidFill>
                      <a:schemeClr val="accent5">
                        <a:lumMod val="40000"/>
                        <a:lumOff val="60000"/>
                      </a:schemeClr>
                    </a:solidFill>
                  </a:tcPr>
                </a:tc>
                <a:extLst>
                  <a:ext uri="{0D108BD9-81ED-4DB2-BD59-A6C34878D82A}">
                    <a16:rowId xmlns:a16="http://schemas.microsoft.com/office/drawing/2014/main" val="10001"/>
                  </a:ext>
                </a:extLst>
              </a:tr>
              <a:tr h="426613">
                <a:tc>
                  <a:txBody>
                    <a:bodyPr/>
                    <a:lstStyle/>
                    <a:p>
                      <a:pPr algn="l"/>
                      <a:r>
                        <a:rPr lang="en-US" sz="2000" dirty="0">
                          <a:solidFill>
                            <a:schemeClr val="bg1"/>
                          </a:solidFill>
                          <a:latin typeface="Arial" pitchFamily="34" charset="0"/>
                          <a:cs typeface="Arial" pitchFamily="34" charset="0"/>
                        </a:rPr>
                        <a:t>I want to live</a:t>
                      </a:r>
                      <a:endParaRPr lang="en-GB" sz="2000" dirty="0">
                        <a:solidFill>
                          <a:schemeClr val="bg1"/>
                        </a:solidFill>
                        <a:latin typeface="Arial" pitchFamily="34" charset="0"/>
                        <a:cs typeface="Arial" pitchFamily="34" charset="0"/>
                      </a:endParaRPr>
                    </a:p>
                  </a:txBody>
                  <a:tcPr marT="45675" marB="45675">
                    <a:solidFill>
                      <a:srgbClr val="800080"/>
                    </a:solidFill>
                  </a:tcPr>
                </a:tc>
                <a:tc>
                  <a:txBody>
                    <a:bodyPr/>
                    <a:lstStyle/>
                    <a:p>
                      <a:pPr algn="l"/>
                      <a:endParaRPr lang="en-GB" sz="2200" dirty="0">
                        <a:solidFill>
                          <a:schemeClr val="tx1"/>
                        </a:solidFill>
                      </a:endParaRPr>
                    </a:p>
                  </a:txBody>
                  <a:tcPr marT="45675" marB="45675">
                    <a:noFill/>
                  </a:tcPr>
                </a:tc>
                <a:tc>
                  <a:txBody>
                    <a:bodyPr/>
                    <a:lstStyle/>
                    <a:p>
                      <a:pPr algn="l"/>
                      <a:r>
                        <a:rPr lang="en-US" sz="2000" kern="1200" dirty="0">
                          <a:solidFill>
                            <a:schemeClr val="tx1"/>
                          </a:solidFill>
                          <a:latin typeface="Arial" pitchFamily="34" charset="0"/>
                          <a:ea typeface="+mn-ea"/>
                          <a:cs typeface="Arial" pitchFamily="34" charset="0"/>
                        </a:rPr>
                        <a:t>My body is used as an instrument</a:t>
                      </a:r>
                      <a:endParaRPr lang="en-GB" sz="2000" kern="1200" dirty="0">
                        <a:solidFill>
                          <a:schemeClr val="tx1"/>
                        </a:solidFill>
                        <a:latin typeface="Arial" pitchFamily="34" charset="0"/>
                        <a:ea typeface="+mn-ea"/>
                        <a:cs typeface="Arial" pitchFamily="34" charset="0"/>
                      </a:endParaRPr>
                    </a:p>
                  </a:txBody>
                  <a:tcPr marT="45675" marB="45675">
                    <a:solidFill>
                      <a:schemeClr val="accent5">
                        <a:lumMod val="40000"/>
                        <a:lumOff val="60000"/>
                      </a:schemeClr>
                    </a:solidFill>
                  </a:tcPr>
                </a:tc>
                <a:extLst>
                  <a:ext uri="{0D108BD9-81ED-4DB2-BD59-A6C34878D82A}">
                    <a16:rowId xmlns:a16="http://schemas.microsoft.com/office/drawing/2014/main" val="10002"/>
                  </a:ext>
                </a:extLst>
              </a:tr>
              <a:tr h="1005705">
                <a:tc>
                  <a:txBody>
                    <a:bodyPr/>
                    <a:lstStyle/>
                    <a:p>
                      <a:pPr algn="l"/>
                      <a:r>
                        <a:rPr lang="en-GB" sz="2000" dirty="0">
                          <a:solidFill>
                            <a:schemeClr val="bg1"/>
                          </a:solidFill>
                          <a:latin typeface="Arial" pitchFamily="34" charset="0"/>
                          <a:cs typeface="Arial" pitchFamily="34" charset="0"/>
                        </a:rPr>
                        <a:t>I want to live with continuous happiness</a:t>
                      </a:r>
                    </a:p>
                  </a:txBody>
                  <a:tcPr marT="45675" marB="45675">
                    <a:solidFill>
                      <a:srgbClr val="800080"/>
                    </a:solidFill>
                  </a:tcPr>
                </a:tc>
                <a:tc>
                  <a:txBody>
                    <a:bodyPr/>
                    <a:lstStyle/>
                    <a:p>
                      <a:pPr algn="l"/>
                      <a:endParaRPr lang="en-GB" sz="2200" dirty="0">
                        <a:solidFill>
                          <a:schemeClr val="tx1"/>
                        </a:solidFill>
                      </a:endParaRPr>
                    </a:p>
                  </a:txBody>
                  <a:tcPr marT="45675" marB="45675">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kern="1200" dirty="0">
                          <a:solidFill>
                            <a:schemeClr val="tx1"/>
                          </a:solidFill>
                          <a:latin typeface="Arial" pitchFamily="34" charset="0"/>
                          <a:ea typeface="+mn-ea"/>
                          <a:cs typeface="Arial" pitchFamily="34" charset="0"/>
                        </a:rPr>
                        <a:t>Physical facility is required for nurturing, protection and right utilization of the body</a:t>
                      </a:r>
                      <a:endParaRPr lang="en-GB" sz="2000" kern="1200" dirty="0">
                        <a:solidFill>
                          <a:schemeClr val="tx1"/>
                        </a:solidFill>
                        <a:latin typeface="Arial" pitchFamily="34" charset="0"/>
                        <a:ea typeface="+mn-ea"/>
                        <a:cs typeface="Arial" pitchFamily="34" charset="0"/>
                      </a:endParaRPr>
                    </a:p>
                  </a:txBody>
                  <a:tcPr marT="45675" marB="45675">
                    <a:solidFill>
                      <a:schemeClr val="accent5">
                        <a:lumMod val="40000"/>
                        <a:lumOff val="60000"/>
                      </a:schemeClr>
                    </a:solidFill>
                  </a:tcPr>
                </a:tc>
                <a:extLst>
                  <a:ext uri="{0D108BD9-81ED-4DB2-BD59-A6C34878D82A}">
                    <a16:rowId xmlns:a16="http://schemas.microsoft.com/office/drawing/2014/main" val="10003"/>
                  </a:ext>
                </a:extLst>
              </a:tr>
            </a:tbl>
          </a:graphicData>
        </a:graphic>
      </p:graphicFrame>
      <p:sp>
        <p:nvSpPr>
          <p:cNvPr id="8" name="Rectangle 7">
            <a:extLst>
              <a:ext uri="{FF2B5EF4-FFF2-40B4-BE49-F238E27FC236}">
                <a16:creationId xmlns:a16="http://schemas.microsoft.com/office/drawing/2014/main" id="{483FD481-36A7-4EEF-BC9C-CCC0DCBD7AAD}"/>
              </a:ext>
            </a:extLst>
          </p:cNvPr>
          <p:cNvSpPr/>
          <p:nvPr/>
        </p:nvSpPr>
        <p:spPr>
          <a:xfrm>
            <a:off x="2133600" y="838200"/>
            <a:ext cx="4419600" cy="286476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 name="Rectangle 6">
            <a:extLst>
              <a:ext uri="{FF2B5EF4-FFF2-40B4-BE49-F238E27FC236}">
                <a16:creationId xmlns:a16="http://schemas.microsoft.com/office/drawing/2014/main" id="{D70C9441-0460-4340-99E7-E50AB7571402}"/>
              </a:ext>
            </a:extLst>
          </p:cNvPr>
          <p:cNvSpPr/>
          <p:nvPr/>
        </p:nvSpPr>
        <p:spPr>
          <a:xfrm>
            <a:off x="7086600" y="838200"/>
            <a:ext cx="3957638" cy="286476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nvGrpSpPr>
          <p:cNvPr id="18467" name="Group 20">
            <a:extLst>
              <a:ext uri="{FF2B5EF4-FFF2-40B4-BE49-F238E27FC236}">
                <a16:creationId xmlns:a16="http://schemas.microsoft.com/office/drawing/2014/main" id="{92E2833B-19A4-4C6C-BDBA-6972BA4FC942}"/>
              </a:ext>
            </a:extLst>
          </p:cNvPr>
          <p:cNvGrpSpPr>
            <a:grpSpLocks/>
          </p:cNvGrpSpPr>
          <p:nvPr/>
        </p:nvGrpSpPr>
        <p:grpSpPr bwMode="auto">
          <a:xfrm>
            <a:off x="5943600" y="871538"/>
            <a:ext cx="1828800" cy="923925"/>
            <a:chOff x="4648200" y="762000"/>
            <a:chExt cx="1828800" cy="923586"/>
          </a:xfrm>
        </p:grpSpPr>
        <p:sp>
          <p:nvSpPr>
            <p:cNvPr id="18472" name="TextBox 26">
              <a:extLst>
                <a:ext uri="{FF2B5EF4-FFF2-40B4-BE49-F238E27FC236}">
                  <a16:creationId xmlns:a16="http://schemas.microsoft.com/office/drawing/2014/main" id="{8B4857D7-873C-4E6D-ADF6-FE56BE6549A9}"/>
                </a:ext>
              </a:extLst>
            </p:cNvPr>
            <p:cNvSpPr txBox="1">
              <a:spLocks noChangeArrowheads="1"/>
            </p:cNvSpPr>
            <p:nvPr/>
          </p:nvSpPr>
          <p:spPr bwMode="auto">
            <a:xfrm>
              <a:off x="4648200" y="762000"/>
              <a:ext cx="1828800" cy="923586"/>
            </a:xfrm>
            <a:prstGeom prst="rect">
              <a:avLst/>
            </a:prstGeom>
            <a:solidFill>
              <a:schemeClr val="bg1"/>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INFORMATION</a:t>
              </a:r>
            </a:p>
            <a:p>
              <a:pPr eaLnBrk="1" hangingPunct="1"/>
              <a:endParaRPr lang="en-US" altLang="en-US"/>
            </a:p>
            <a:p>
              <a:pPr eaLnBrk="1" hangingPunct="1"/>
              <a:endParaRPr lang="en-US" altLang="en-US"/>
            </a:p>
          </p:txBody>
        </p:sp>
        <p:sp>
          <p:nvSpPr>
            <p:cNvPr id="26" name="Left Arrow 25">
              <a:extLst>
                <a:ext uri="{FF2B5EF4-FFF2-40B4-BE49-F238E27FC236}">
                  <a16:creationId xmlns:a16="http://schemas.microsoft.com/office/drawing/2014/main" id="{35CC9F0B-4B60-4CE3-B113-666842EF7C72}"/>
                </a:ext>
              </a:extLst>
            </p:cNvPr>
            <p:cNvSpPr/>
            <p:nvPr/>
          </p:nvSpPr>
          <p:spPr bwMode="auto">
            <a:xfrm>
              <a:off x="4821238" y="1219032"/>
              <a:ext cx="1295400" cy="360230"/>
            </a:xfrm>
            <a:prstGeom prst="leftArrow">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1400" dirty="0"/>
                <a:t>Sensation</a:t>
              </a:r>
            </a:p>
          </p:txBody>
        </p:sp>
        <p:sp>
          <p:nvSpPr>
            <p:cNvPr id="28" name="Right Arrow 27">
              <a:extLst>
                <a:ext uri="{FF2B5EF4-FFF2-40B4-BE49-F238E27FC236}">
                  <a16:creationId xmlns:a16="http://schemas.microsoft.com/office/drawing/2014/main" id="{5D11B720-8061-4566-A4B5-DF5DDCD14A63}"/>
                </a:ext>
              </a:extLst>
            </p:cNvPr>
            <p:cNvSpPr/>
            <p:nvPr/>
          </p:nvSpPr>
          <p:spPr bwMode="auto">
            <a:xfrm>
              <a:off x="5029200" y="990516"/>
              <a:ext cx="1295400" cy="380860"/>
            </a:xfrm>
            <a:prstGeom prst="rightArrow">
              <a:avLst/>
            </a:prstGeom>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400" dirty="0"/>
                <a:t>Instruction</a:t>
              </a:r>
            </a:p>
          </p:txBody>
        </p:sp>
      </p:grpSp>
      <p:sp>
        <p:nvSpPr>
          <p:cNvPr id="18468" name="Rectangle 8">
            <a:extLst>
              <a:ext uri="{FF2B5EF4-FFF2-40B4-BE49-F238E27FC236}">
                <a16:creationId xmlns:a16="http://schemas.microsoft.com/office/drawing/2014/main" id="{AC726971-6EF0-4C5E-8A16-4B62EAC360B1}"/>
              </a:ext>
            </a:extLst>
          </p:cNvPr>
          <p:cNvSpPr>
            <a:spLocks noChangeArrowheads="1"/>
          </p:cNvSpPr>
          <p:nvPr/>
        </p:nvSpPr>
        <p:spPr bwMode="auto">
          <a:xfrm>
            <a:off x="6019800" y="0"/>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solidFill>
                  <a:srgbClr val="FF0000"/>
                </a:solidFill>
                <a:cs typeface="Times New Roman" panose="02020603050405020304" pitchFamily="18" charset="0"/>
              </a:rPr>
              <a:t>Co-existence</a:t>
            </a:r>
            <a:endParaRPr lang="en-US" altLang="en-US" sz="2000">
              <a:solidFill>
                <a:srgbClr val="000000"/>
              </a:solidFill>
              <a:latin typeface="Times New Roman" panose="02020603050405020304" pitchFamily="18" charset="0"/>
              <a:cs typeface="Times New Roman" panose="02020603050405020304" pitchFamily="18" charset="0"/>
            </a:endParaRPr>
          </a:p>
          <a:p>
            <a:pPr algn="ctr" eaLnBrk="1" hangingPunct="1"/>
            <a:r>
              <a:rPr lang="en-US" altLang="en-US" sz="2800">
                <a:solidFill>
                  <a:srgbClr val="FF0000"/>
                </a:solidFill>
                <a:latin typeface="Kruti Dev 010" pitchFamily="2" charset="0"/>
                <a:ea typeface="Batang" panose="02030600000101010101" pitchFamily="18" charset="-127"/>
                <a:cs typeface="KrutiDev040BoldItalic"/>
              </a:rPr>
              <a:t>lgvfLrRo</a:t>
            </a:r>
            <a:endParaRPr lang="en-US" altLang="en-US" sz="2800">
              <a:solidFill>
                <a:srgbClr val="000000"/>
              </a:solidFill>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730D1603-0D7C-440E-9CF5-4E5CB8038D1F}"/>
              </a:ext>
            </a:extLst>
          </p:cNvPr>
          <p:cNvCxnSpPr/>
          <p:nvPr/>
        </p:nvCxnSpPr>
        <p:spPr>
          <a:xfrm>
            <a:off x="5638800" y="381000"/>
            <a:ext cx="27432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10969907-16F7-419F-9F4E-6EF93CD45FFF}"/>
              </a:ext>
            </a:extLst>
          </p:cNvPr>
          <p:cNvGraphicFramePr>
            <a:graphicFrameLocks noGrp="1"/>
          </p:cNvGraphicFramePr>
          <p:nvPr/>
        </p:nvGraphicFramePr>
        <p:xfrm>
          <a:off x="0" y="52388"/>
          <a:ext cx="11044237" cy="768350"/>
        </p:xfrm>
        <a:graphic>
          <a:graphicData uri="http://schemas.openxmlformats.org/drawingml/2006/table">
            <a:tbl>
              <a:tblPr/>
              <a:tblGrid>
                <a:gridCol w="2342620">
                  <a:extLst>
                    <a:ext uri="{9D8B030D-6E8A-4147-A177-3AD203B41FA5}">
                      <a16:colId xmlns:a16="http://schemas.microsoft.com/office/drawing/2014/main" val="20000"/>
                    </a:ext>
                  </a:extLst>
                </a:gridCol>
                <a:gridCol w="4290185">
                  <a:extLst>
                    <a:ext uri="{9D8B030D-6E8A-4147-A177-3AD203B41FA5}">
                      <a16:colId xmlns:a16="http://schemas.microsoft.com/office/drawing/2014/main" val="20001"/>
                    </a:ext>
                  </a:extLst>
                </a:gridCol>
                <a:gridCol w="4411432">
                  <a:extLst>
                    <a:ext uri="{9D8B030D-6E8A-4147-A177-3AD203B41FA5}">
                      <a16:colId xmlns:a16="http://schemas.microsoft.com/office/drawing/2014/main" val="20002"/>
                    </a:ext>
                  </a:extLst>
                </a:gridCol>
              </a:tblGrid>
              <a:tr h="768350">
                <a:tc>
                  <a:txBody>
                    <a:bodyPr/>
                    <a:lstStyle/>
                    <a:p>
                      <a:pPr marL="0" marR="0" algn="ctr">
                        <a:spcBef>
                          <a:spcPts val="0"/>
                        </a:spcBef>
                        <a:spcAft>
                          <a:spcPts val="0"/>
                        </a:spcAft>
                      </a:pPr>
                      <a:r>
                        <a:rPr lang="en-US" sz="2000" dirty="0">
                          <a:solidFill>
                            <a:srgbClr val="993300"/>
                          </a:solidFill>
                          <a:latin typeface="Arial"/>
                          <a:ea typeface="Times New Roman"/>
                          <a:cs typeface="Times New Roman"/>
                        </a:rPr>
                        <a:t> </a:t>
                      </a:r>
                      <a:r>
                        <a:rPr lang="en-US" sz="2000" b="1" dirty="0">
                          <a:latin typeface="Arial"/>
                          <a:ea typeface="Times New Roman"/>
                          <a:cs typeface="Times New Roman"/>
                        </a:rPr>
                        <a:t>Human Being</a:t>
                      </a:r>
                      <a:endParaRPr lang="en-US" sz="1400" dirty="0">
                        <a:latin typeface="Times New Roman"/>
                        <a:ea typeface="Times New Roman"/>
                        <a:cs typeface="Times New Roman"/>
                      </a:endParaRPr>
                    </a:p>
                    <a:p>
                      <a:pPr marL="0" marR="0" algn="ctr">
                        <a:spcBef>
                          <a:spcPts val="0"/>
                        </a:spcBef>
                        <a:spcAft>
                          <a:spcPts val="0"/>
                        </a:spcAft>
                      </a:pPr>
                      <a:r>
                        <a:rPr lang="en-US" sz="2800" b="1" kern="1200" dirty="0" err="1">
                          <a:solidFill>
                            <a:srgbClr val="002060"/>
                          </a:solidFill>
                          <a:latin typeface="Kruti Dev 010"/>
                          <a:ea typeface="Times New Roman"/>
                          <a:cs typeface="Arial"/>
                        </a:rPr>
                        <a:t>Ekkuo</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Self </a:t>
                      </a:r>
                    </a:p>
                    <a:p>
                      <a:pPr marL="0" marR="0" algn="ctr">
                        <a:spcBef>
                          <a:spcPts val="0"/>
                        </a:spcBef>
                        <a:spcAft>
                          <a:spcPts val="0"/>
                        </a:spcAft>
                      </a:pPr>
                      <a:r>
                        <a:rPr lang="en-US" sz="2800" b="1" kern="1200" dirty="0" err="1">
                          <a:solidFill>
                            <a:srgbClr val="002060"/>
                          </a:solidFill>
                          <a:latin typeface="Kruti Dev 010"/>
                          <a:ea typeface="Times New Roman"/>
                          <a:cs typeface="Arial"/>
                        </a:rPr>
                        <a:t>eSa</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Body</a:t>
                      </a:r>
                      <a:endParaRPr lang="en-US" sz="1400" dirty="0">
                        <a:latin typeface="Times New Roman"/>
                        <a:ea typeface="Times New Roman"/>
                        <a:cs typeface="Times New Roman"/>
                      </a:endParaRPr>
                    </a:p>
                    <a:p>
                      <a:pPr marL="0" marR="0" algn="ctr">
                        <a:spcBef>
                          <a:spcPts val="0"/>
                        </a:spcBef>
                        <a:spcAft>
                          <a:spcPts val="0"/>
                        </a:spcAft>
                      </a:pPr>
                      <a:r>
                        <a:rPr lang="en-US" sz="2800" b="1" kern="1200" dirty="0">
                          <a:solidFill>
                            <a:srgbClr val="002060"/>
                          </a:solidFill>
                          <a:latin typeface="Kruti Dev 010"/>
                          <a:ea typeface="Times New Roman"/>
                          <a:cs typeface="Arial"/>
                        </a:rPr>
                        <a:t>“</a:t>
                      </a:r>
                      <a:r>
                        <a:rPr lang="en-US" sz="2800" b="1" kern="1200" dirty="0" err="1">
                          <a:solidFill>
                            <a:srgbClr val="002060"/>
                          </a:solidFill>
                          <a:latin typeface="Kruti Dev 010"/>
                          <a:ea typeface="Times New Roman"/>
                          <a:cs typeface="Arial"/>
                        </a:rPr>
                        <a:t>kjhj</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CC0B2D48-EB28-47BE-A9BD-8281687A8DD2}"/>
              </a:ext>
            </a:extLst>
          </p:cNvPr>
          <p:cNvGraphicFramePr>
            <a:graphicFrameLocks noGrp="1"/>
          </p:cNvGraphicFramePr>
          <p:nvPr/>
        </p:nvGraphicFramePr>
        <p:xfrm>
          <a:off x="2133600" y="838200"/>
          <a:ext cx="8991600" cy="4175310"/>
        </p:xfrm>
        <a:graphic>
          <a:graphicData uri="http://schemas.openxmlformats.org/drawingml/2006/table">
            <a:tbl>
              <a:tblPr firstRow="1" bandRow="1">
                <a:tableStyleId>{5C22544A-7EE6-4342-B048-85BDC9FD1C3A}</a:tableStyleId>
              </a:tblPr>
              <a:tblGrid>
                <a:gridCol w="44196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4038600">
                  <a:extLst>
                    <a:ext uri="{9D8B030D-6E8A-4147-A177-3AD203B41FA5}">
                      <a16:colId xmlns:a16="http://schemas.microsoft.com/office/drawing/2014/main" val="20002"/>
                    </a:ext>
                  </a:extLst>
                </a:gridCol>
              </a:tblGrid>
              <a:tr h="10057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Arial" pitchFamily="34" charset="0"/>
                          <a:cs typeface="Arial" pitchFamily="34" charset="0"/>
                        </a:rPr>
                        <a:t>Consciousness</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dirty="0">
                        <a:solidFill>
                          <a:schemeClr val="bg1"/>
                        </a:solidFill>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2000" b="0" dirty="0">
                        <a:solidFill>
                          <a:schemeClr val="bg1"/>
                        </a:solidFill>
                        <a:latin typeface="Arial" pitchFamily="34" charset="0"/>
                        <a:cs typeface="Arial" pitchFamily="34" charset="0"/>
                      </a:endParaRPr>
                    </a:p>
                  </a:txBody>
                  <a:tcPr marT="45675" marB="45675">
                    <a:solidFill>
                      <a:srgbClr val="800080"/>
                    </a:solidFill>
                  </a:tcPr>
                </a:tc>
                <a:tc>
                  <a:txBody>
                    <a:bodyPr/>
                    <a:lstStyle/>
                    <a:p>
                      <a:pPr algn="l"/>
                      <a:endParaRPr lang="en-GB" sz="2200" dirty="0">
                        <a:solidFill>
                          <a:schemeClr val="tx1"/>
                        </a:solidFill>
                      </a:endParaRPr>
                    </a:p>
                  </a:txBody>
                  <a:tcPr marT="45675" marB="45675">
                    <a:noFill/>
                  </a:tcPr>
                </a:tc>
                <a:tc>
                  <a:txBody>
                    <a:bodyPr/>
                    <a:lstStyle/>
                    <a:p>
                      <a:pPr algn="ctr"/>
                      <a:r>
                        <a:rPr lang="en-US" sz="2000" dirty="0">
                          <a:solidFill>
                            <a:schemeClr val="tx1"/>
                          </a:solidFill>
                          <a:latin typeface="Arial" pitchFamily="34" charset="0"/>
                          <a:cs typeface="Arial" pitchFamily="34" charset="0"/>
                        </a:rPr>
                        <a:t>Material</a:t>
                      </a:r>
                      <a:endParaRPr lang="en-GB" sz="2000" b="0" dirty="0">
                        <a:solidFill>
                          <a:schemeClr val="tx1"/>
                        </a:solidFill>
                        <a:latin typeface="Arial" pitchFamily="34" charset="0"/>
                        <a:cs typeface="Arial" pitchFamily="34" charset="0"/>
                      </a:endParaRPr>
                    </a:p>
                  </a:txBody>
                  <a:tcPr marT="45675" marB="45675">
                    <a:solidFill>
                      <a:schemeClr val="accent5">
                        <a:lumMod val="40000"/>
                        <a:lumOff val="60000"/>
                      </a:schemeClr>
                    </a:solidFill>
                  </a:tcPr>
                </a:tc>
                <a:extLst>
                  <a:ext uri="{0D108BD9-81ED-4DB2-BD59-A6C34878D82A}">
                    <a16:rowId xmlns:a16="http://schemas.microsoft.com/office/drawing/2014/main" val="10000"/>
                  </a:ext>
                </a:extLst>
              </a:tr>
              <a:tr h="426613">
                <a:tc>
                  <a:txBody>
                    <a:bodyPr/>
                    <a:lstStyle/>
                    <a:p>
                      <a:pPr algn="l"/>
                      <a:r>
                        <a:rPr lang="en-US" sz="2000" dirty="0">
                          <a:solidFill>
                            <a:schemeClr val="bg1"/>
                          </a:solidFill>
                          <a:latin typeface="Arial" pitchFamily="34" charset="0"/>
                          <a:cs typeface="Arial" pitchFamily="34" charset="0"/>
                        </a:rPr>
                        <a:t>I am</a:t>
                      </a:r>
                      <a:endParaRPr lang="en-GB" sz="2000" dirty="0">
                        <a:solidFill>
                          <a:schemeClr val="bg1"/>
                        </a:solidFill>
                        <a:latin typeface="Arial" pitchFamily="34" charset="0"/>
                        <a:cs typeface="Arial" pitchFamily="34" charset="0"/>
                      </a:endParaRPr>
                    </a:p>
                  </a:txBody>
                  <a:tcPr marT="45675" marB="45675">
                    <a:solidFill>
                      <a:srgbClr val="800080"/>
                    </a:solidFill>
                  </a:tcPr>
                </a:tc>
                <a:tc>
                  <a:txBody>
                    <a:bodyPr/>
                    <a:lstStyle/>
                    <a:p>
                      <a:pPr algn="l"/>
                      <a:endParaRPr lang="en-GB" sz="2200" dirty="0">
                        <a:solidFill>
                          <a:schemeClr val="tx1"/>
                        </a:solidFill>
                      </a:endParaRPr>
                    </a:p>
                  </a:txBody>
                  <a:tcPr marT="45675" marB="45675">
                    <a:noFill/>
                  </a:tcPr>
                </a:tc>
                <a:tc>
                  <a:txBody>
                    <a:bodyPr/>
                    <a:lstStyle/>
                    <a:p>
                      <a:pPr algn="l"/>
                      <a:r>
                        <a:rPr lang="en-GB" sz="2000" dirty="0">
                          <a:solidFill>
                            <a:schemeClr val="tx1"/>
                          </a:solidFill>
                          <a:latin typeface="Arial" pitchFamily="34" charset="0"/>
                          <a:cs typeface="Arial" pitchFamily="34" charset="0"/>
                        </a:rPr>
                        <a:t>My body is</a:t>
                      </a:r>
                    </a:p>
                  </a:txBody>
                  <a:tcPr marT="45675" marB="45675">
                    <a:solidFill>
                      <a:schemeClr val="accent5">
                        <a:lumMod val="40000"/>
                        <a:lumOff val="60000"/>
                      </a:schemeClr>
                    </a:solidFill>
                  </a:tcPr>
                </a:tc>
                <a:extLst>
                  <a:ext uri="{0D108BD9-81ED-4DB2-BD59-A6C34878D82A}">
                    <a16:rowId xmlns:a16="http://schemas.microsoft.com/office/drawing/2014/main" val="10001"/>
                  </a:ext>
                </a:extLst>
              </a:tr>
              <a:tr h="426613">
                <a:tc>
                  <a:txBody>
                    <a:bodyPr/>
                    <a:lstStyle/>
                    <a:p>
                      <a:pPr algn="l"/>
                      <a:r>
                        <a:rPr lang="en-US" sz="2000" dirty="0">
                          <a:solidFill>
                            <a:schemeClr val="bg1"/>
                          </a:solidFill>
                          <a:latin typeface="Arial" pitchFamily="34" charset="0"/>
                          <a:cs typeface="Arial" pitchFamily="34" charset="0"/>
                        </a:rPr>
                        <a:t>I want to live</a:t>
                      </a:r>
                      <a:endParaRPr lang="en-GB" sz="2000" dirty="0">
                        <a:solidFill>
                          <a:schemeClr val="bg1"/>
                        </a:solidFill>
                        <a:latin typeface="Arial" pitchFamily="34" charset="0"/>
                        <a:cs typeface="Arial" pitchFamily="34" charset="0"/>
                      </a:endParaRPr>
                    </a:p>
                  </a:txBody>
                  <a:tcPr marT="45675" marB="45675">
                    <a:solidFill>
                      <a:srgbClr val="800080"/>
                    </a:solidFill>
                  </a:tcPr>
                </a:tc>
                <a:tc>
                  <a:txBody>
                    <a:bodyPr/>
                    <a:lstStyle/>
                    <a:p>
                      <a:pPr algn="l"/>
                      <a:endParaRPr lang="en-GB" sz="2200" dirty="0">
                        <a:solidFill>
                          <a:schemeClr val="tx1"/>
                        </a:solidFill>
                      </a:endParaRPr>
                    </a:p>
                  </a:txBody>
                  <a:tcPr marT="45675" marB="45675">
                    <a:noFill/>
                  </a:tcPr>
                </a:tc>
                <a:tc>
                  <a:txBody>
                    <a:bodyPr/>
                    <a:lstStyle/>
                    <a:p>
                      <a:pPr algn="l"/>
                      <a:r>
                        <a:rPr lang="en-US" sz="2000" kern="1200" dirty="0">
                          <a:solidFill>
                            <a:schemeClr val="tx1"/>
                          </a:solidFill>
                          <a:latin typeface="Arial" pitchFamily="34" charset="0"/>
                          <a:ea typeface="+mn-ea"/>
                          <a:cs typeface="Arial" pitchFamily="34" charset="0"/>
                        </a:rPr>
                        <a:t>My body is used as an instrument</a:t>
                      </a:r>
                      <a:endParaRPr lang="en-GB" sz="2000" kern="1200" dirty="0">
                        <a:solidFill>
                          <a:schemeClr val="tx1"/>
                        </a:solidFill>
                        <a:latin typeface="Arial" pitchFamily="34" charset="0"/>
                        <a:ea typeface="+mn-ea"/>
                        <a:cs typeface="Arial" pitchFamily="34" charset="0"/>
                      </a:endParaRPr>
                    </a:p>
                  </a:txBody>
                  <a:tcPr marT="45675" marB="45675">
                    <a:solidFill>
                      <a:schemeClr val="accent5">
                        <a:lumMod val="40000"/>
                        <a:lumOff val="60000"/>
                      </a:schemeClr>
                    </a:solidFill>
                  </a:tcPr>
                </a:tc>
                <a:extLst>
                  <a:ext uri="{0D108BD9-81ED-4DB2-BD59-A6C34878D82A}">
                    <a16:rowId xmlns:a16="http://schemas.microsoft.com/office/drawing/2014/main" val="10002"/>
                  </a:ext>
                </a:extLst>
              </a:tr>
              <a:tr h="1005705">
                <a:tc>
                  <a:txBody>
                    <a:bodyPr/>
                    <a:lstStyle/>
                    <a:p>
                      <a:pPr algn="l"/>
                      <a:r>
                        <a:rPr lang="en-GB" sz="2000" dirty="0">
                          <a:solidFill>
                            <a:schemeClr val="bg1"/>
                          </a:solidFill>
                          <a:latin typeface="Arial" pitchFamily="34" charset="0"/>
                          <a:cs typeface="Arial" pitchFamily="34" charset="0"/>
                        </a:rPr>
                        <a:t>I want to live with continuous happiness</a:t>
                      </a:r>
                    </a:p>
                  </a:txBody>
                  <a:tcPr marT="45675" marB="45675">
                    <a:solidFill>
                      <a:srgbClr val="800080"/>
                    </a:solidFill>
                  </a:tcPr>
                </a:tc>
                <a:tc>
                  <a:txBody>
                    <a:bodyPr/>
                    <a:lstStyle/>
                    <a:p>
                      <a:pPr algn="l"/>
                      <a:endParaRPr lang="en-GB" sz="2200" dirty="0">
                        <a:solidFill>
                          <a:schemeClr val="tx1"/>
                        </a:solidFill>
                      </a:endParaRPr>
                    </a:p>
                  </a:txBody>
                  <a:tcPr marT="45675" marB="45675">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kern="1200" dirty="0">
                          <a:solidFill>
                            <a:schemeClr val="tx1"/>
                          </a:solidFill>
                          <a:latin typeface="Arial" pitchFamily="34" charset="0"/>
                          <a:ea typeface="+mn-ea"/>
                          <a:cs typeface="Arial" pitchFamily="34" charset="0"/>
                        </a:rPr>
                        <a:t>Physical facility is required for nurturing, protection and right utilization of the body</a:t>
                      </a:r>
                      <a:endParaRPr lang="en-GB" sz="2000" kern="1200" dirty="0">
                        <a:solidFill>
                          <a:schemeClr val="tx1"/>
                        </a:solidFill>
                        <a:latin typeface="Arial" pitchFamily="34" charset="0"/>
                        <a:ea typeface="+mn-ea"/>
                        <a:cs typeface="Arial" pitchFamily="34" charset="0"/>
                      </a:endParaRPr>
                    </a:p>
                  </a:txBody>
                  <a:tcPr marT="45675" marB="45675">
                    <a:solidFill>
                      <a:schemeClr val="accent5">
                        <a:lumMod val="40000"/>
                        <a:lumOff val="60000"/>
                      </a:schemeClr>
                    </a:solidFill>
                  </a:tcPr>
                </a:tc>
                <a:extLst>
                  <a:ext uri="{0D108BD9-81ED-4DB2-BD59-A6C34878D82A}">
                    <a16:rowId xmlns:a16="http://schemas.microsoft.com/office/drawing/2014/main" val="10003"/>
                  </a:ext>
                </a:extLst>
              </a:tr>
              <a:tr h="13104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kern="1200" dirty="0">
                          <a:solidFill>
                            <a:schemeClr val="bg1"/>
                          </a:solidFill>
                          <a:latin typeface="Arial" pitchFamily="34" charset="0"/>
                          <a:ea typeface="+mn-ea"/>
                          <a:cs typeface="Arial" pitchFamily="34" charset="0"/>
                        </a:rPr>
                        <a:t>To understand and to live in harmony at all levels of being (from self to entire existence) is my program of action for continuous happiness</a:t>
                      </a:r>
                    </a:p>
                  </a:txBody>
                  <a:tcPr marT="45675" marB="45675">
                    <a:solidFill>
                      <a:srgbClr val="800080"/>
                    </a:solidFill>
                  </a:tcPr>
                </a:tc>
                <a:tc>
                  <a:txBody>
                    <a:bodyPr/>
                    <a:lstStyle/>
                    <a:p>
                      <a:pPr algn="l"/>
                      <a:endParaRPr lang="en-GB" sz="2200" dirty="0">
                        <a:solidFill>
                          <a:schemeClr val="tx1"/>
                        </a:solidFill>
                      </a:endParaRPr>
                    </a:p>
                  </a:txBody>
                  <a:tcPr marT="45675" marB="45675">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kern="1200" dirty="0">
                          <a:solidFill>
                            <a:schemeClr val="tx1"/>
                          </a:solidFill>
                          <a:latin typeface="Arial" pitchFamily="34" charset="0"/>
                          <a:ea typeface="+mn-ea"/>
                          <a:cs typeface="Arial" pitchFamily="34" charset="0"/>
                        </a:rPr>
                        <a:t>Production, protection and right utilization of physical facility is a part of my program (&lt;1/4</a:t>
                      </a:r>
                      <a:r>
                        <a:rPr lang="en-US" sz="2000" kern="1200" baseline="30000" dirty="0">
                          <a:solidFill>
                            <a:schemeClr val="tx1"/>
                          </a:solidFill>
                          <a:latin typeface="Arial" pitchFamily="34" charset="0"/>
                          <a:ea typeface="+mn-ea"/>
                          <a:cs typeface="Arial" pitchFamily="34" charset="0"/>
                        </a:rPr>
                        <a:t>th</a:t>
                      </a:r>
                      <a:r>
                        <a:rPr lang="en-US" sz="2000" kern="1200" dirty="0">
                          <a:solidFill>
                            <a:schemeClr val="tx1"/>
                          </a:solidFill>
                          <a:latin typeface="Arial" pitchFamily="34" charset="0"/>
                          <a:ea typeface="+mn-ea"/>
                          <a:cs typeface="Arial" pitchFamily="34" charset="0"/>
                        </a:rPr>
                        <a:t>)</a:t>
                      </a:r>
                    </a:p>
                  </a:txBody>
                  <a:tcPr marT="45675" marB="45675">
                    <a:solidFill>
                      <a:schemeClr val="accent5">
                        <a:lumMod val="40000"/>
                        <a:lumOff val="60000"/>
                      </a:schemeClr>
                    </a:solidFill>
                  </a:tcPr>
                </a:tc>
                <a:extLst>
                  <a:ext uri="{0D108BD9-81ED-4DB2-BD59-A6C34878D82A}">
                    <a16:rowId xmlns:a16="http://schemas.microsoft.com/office/drawing/2014/main" val="10004"/>
                  </a:ext>
                </a:extLst>
              </a:tr>
            </a:tbl>
          </a:graphicData>
        </a:graphic>
      </p:graphicFrame>
      <p:sp>
        <p:nvSpPr>
          <p:cNvPr id="8" name="Rectangle 7">
            <a:extLst>
              <a:ext uri="{FF2B5EF4-FFF2-40B4-BE49-F238E27FC236}">
                <a16:creationId xmlns:a16="http://schemas.microsoft.com/office/drawing/2014/main" id="{483FD481-36A7-4EEF-BC9C-CCC0DCBD7AAD}"/>
              </a:ext>
            </a:extLst>
          </p:cNvPr>
          <p:cNvSpPr/>
          <p:nvPr/>
        </p:nvSpPr>
        <p:spPr>
          <a:xfrm>
            <a:off x="2133600" y="838200"/>
            <a:ext cx="4419600" cy="419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 name="Rectangle 6">
            <a:extLst>
              <a:ext uri="{FF2B5EF4-FFF2-40B4-BE49-F238E27FC236}">
                <a16:creationId xmlns:a16="http://schemas.microsoft.com/office/drawing/2014/main" id="{D70C9441-0460-4340-99E7-E50AB7571402}"/>
              </a:ext>
            </a:extLst>
          </p:cNvPr>
          <p:cNvSpPr/>
          <p:nvPr/>
        </p:nvSpPr>
        <p:spPr>
          <a:xfrm>
            <a:off x="7086600" y="838200"/>
            <a:ext cx="3957638" cy="419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nvGrpSpPr>
          <p:cNvPr id="18467" name="Group 20">
            <a:extLst>
              <a:ext uri="{FF2B5EF4-FFF2-40B4-BE49-F238E27FC236}">
                <a16:creationId xmlns:a16="http://schemas.microsoft.com/office/drawing/2014/main" id="{92E2833B-19A4-4C6C-BDBA-6972BA4FC942}"/>
              </a:ext>
            </a:extLst>
          </p:cNvPr>
          <p:cNvGrpSpPr>
            <a:grpSpLocks/>
          </p:cNvGrpSpPr>
          <p:nvPr/>
        </p:nvGrpSpPr>
        <p:grpSpPr bwMode="auto">
          <a:xfrm>
            <a:off x="5943600" y="871538"/>
            <a:ext cx="1828800" cy="923925"/>
            <a:chOff x="4648200" y="762000"/>
            <a:chExt cx="1828800" cy="923586"/>
          </a:xfrm>
        </p:grpSpPr>
        <p:sp>
          <p:nvSpPr>
            <p:cNvPr id="18472" name="TextBox 26">
              <a:extLst>
                <a:ext uri="{FF2B5EF4-FFF2-40B4-BE49-F238E27FC236}">
                  <a16:creationId xmlns:a16="http://schemas.microsoft.com/office/drawing/2014/main" id="{8B4857D7-873C-4E6D-ADF6-FE56BE6549A9}"/>
                </a:ext>
              </a:extLst>
            </p:cNvPr>
            <p:cNvSpPr txBox="1">
              <a:spLocks noChangeArrowheads="1"/>
            </p:cNvSpPr>
            <p:nvPr/>
          </p:nvSpPr>
          <p:spPr bwMode="auto">
            <a:xfrm>
              <a:off x="4648200" y="762000"/>
              <a:ext cx="1828800" cy="923586"/>
            </a:xfrm>
            <a:prstGeom prst="rect">
              <a:avLst/>
            </a:prstGeom>
            <a:solidFill>
              <a:schemeClr val="bg1"/>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INFORMATION</a:t>
              </a:r>
            </a:p>
            <a:p>
              <a:pPr eaLnBrk="1" hangingPunct="1"/>
              <a:endParaRPr lang="en-US" altLang="en-US"/>
            </a:p>
            <a:p>
              <a:pPr eaLnBrk="1" hangingPunct="1"/>
              <a:endParaRPr lang="en-US" altLang="en-US"/>
            </a:p>
          </p:txBody>
        </p:sp>
        <p:sp>
          <p:nvSpPr>
            <p:cNvPr id="26" name="Left Arrow 25">
              <a:extLst>
                <a:ext uri="{FF2B5EF4-FFF2-40B4-BE49-F238E27FC236}">
                  <a16:creationId xmlns:a16="http://schemas.microsoft.com/office/drawing/2014/main" id="{35CC9F0B-4B60-4CE3-B113-666842EF7C72}"/>
                </a:ext>
              </a:extLst>
            </p:cNvPr>
            <p:cNvSpPr/>
            <p:nvPr/>
          </p:nvSpPr>
          <p:spPr bwMode="auto">
            <a:xfrm>
              <a:off x="4821238" y="1219032"/>
              <a:ext cx="1295400" cy="360230"/>
            </a:xfrm>
            <a:prstGeom prst="leftArrow">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1400" dirty="0"/>
                <a:t>Sensation</a:t>
              </a:r>
            </a:p>
          </p:txBody>
        </p:sp>
        <p:sp>
          <p:nvSpPr>
            <p:cNvPr id="28" name="Right Arrow 27">
              <a:extLst>
                <a:ext uri="{FF2B5EF4-FFF2-40B4-BE49-F238E27FC236}">
                  <a16:creationId xmlns:a16="http://schemas.microsoft.com/office/drawing/2014/main" id="{5D11B720-8061-4566-A4B5-DF5DDCD14A63}"/>
                </a:ext>
              </a:extLst>
            </p:cNvPr>
            <p:cNvSpPr/>
            <p:nvPr/>
          </p:nvSpPr>
          <p:spPr bwMode="auto">
            <a:xfrm>
              <a:off x="5029200" y="990516"/>
              <a:ext cx="1295400" cy="380860"/>
            </a:xfrm>
            <a:prstGeom prst="rightArrow">
              <a:avLst/>
            </a:prstGeom>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400" dirty="0"/>
                <a:t>Instruction</a:t>
              </a:r>
            </a:p>
          </p:txBody>
        </p:sp>
      </p:grpSp>
      <p:sp>
        <p:nvSpPr>
          <p:cNvPr id="18468" name="Rectangle 8">
            <a:extLst>
              <a:ext uri="{FF2B5EF4-FFF2-40B4-BE49-F238E27FC236}">
                <a16:creationId xmlns:a16="http://schemas.microsoft.com/office/drawing/2014/main" id="{AC726971-6EF0-4C5E-8A16-4B62EAC360B1}"/>
              </a:ext>
            </a:extLst>
          </p:cNvPr>
          <p:cNvSpPr>
            <a:spLocks noChangeArrowheads="1"/>
          </p:cNvSpPr>
          <p:nvPr/>
        </p:nvSpPr>
        <p:spPr bwMode="auto">
          <a:xfrm>
            <a:off x="6019800" y="0"/>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solidFill>
                  <a:srgbClr val="FF0000"/>
                </a:solidFill>
                <a:cs typeface="Times New Roman" panose="02020603050405020304" pitchFamily="18" charset="0"/>
              </a:rPr>
              <a:t>Co-existence</a:t>
            </a:r>
            <a:endParaRPr lang="en-US" altLang="en-US" sz="2000">
              <a:solidFill>
                <a:srgbClr val="000000"/>
              </a:solidFill>
              <a:latin typeface="Times New Roman" panose="02020603050405020304" pitchFamily="18" charset="0"/>
              <a:cs typeface="Times New Roman" panose="02020603050405020304" pitchFamily="18" charset="0"/>
            </a:endParaRPr>
          </a:p>
          <a:p>
            <a:pPr algn="ctr" eaLnBrk="1" hangingPunct="1"/>
            <a:r>
              <a:rPr lang="en-US" altLang="en-US" sz="2800">
                <a:solidFill>
                  <a:srgbClr val="FF0000"/>
                </a:solidFill>
                <a:latin typeface="Kruti Dev 010" pitchFamily="2" charset="0"/>
                <a:ea typeface="Batang" panose="02030600000101010101" pitchFamily="18" charset="-127"/>
                <a:cs typeface="KrutiDev040BoldItalic"/>
              </a:rPr>
              <a:t>lgvfLrRo</a:t>
            </a:r>
            <a:endParaRPr lang="en-US" altLang="en-US" sz="2800">
              <a:solidFill>
                <a:srgbClr val="000000"/>
              </a:solidFill>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730D1603-0D7C-440E-9CF5-4E5CB8038D1F}"/>
              </a:ext>
            </a:extLst>
          </p:cNvPr>
          <p:cNvCxnSpPr/>
          <p:nvPr/>
        </p:nvCxnSpPr>
        <p:spPr>
          <a:xfrm>
            <a:off x="5638800" y="381000"/>
            <a:ext cx="27432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Rectangle 9">
            <a:extLst>
              <a:ext uri="{FF2B5EF4-FFF2-40B4-BE49-F238E27FC236}">
                <a16:creationId xmlns:a16="http://schemas.microsoft.com/office/drawing/2014/main" id="{A007392C-2C6B-4636-A8E8-521A1E27D7FD}"/>
              </a:ext>
            </a:extLst>
          </p:cNvPr>
          <p:cNvSpPr>
            <a:spLocks noChangeArrowheads="1"/>
          </p:cNvSpPr>
          <p:nvPr/>
        </p:nvSpPr>
        <p:spPr bwMode="auto">
          <a:xfrm>
            <a:off x="7086599" y="5313184"/>
            <a:ext cx="3957637" cy="646113"/>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solidFill>
                  <a:schemeClr val="bg1"/>
                </a:solidFill>
                <a:cs typeface="Arial" panose="020B0604020202020204" pitchFamily="34" charset="0"/>
              </a:rPr>
              <a:t>The Body is an instrument of the Self</a:t>
            </a:r>
          </a:p>
        </p:txBody>
      </p:sp>
      <p:sp>
        <p:nvSpPr>
          <p:cNvPr id="13" name="Rectangle 9">
            <a:extLst>
              <a:ext uri="{FF2B5EF4-FFF2-40B4-BE49-F238E27FC236}">
                <a16:creationId xmlns:a16="http://schemas.microsoft.com/office/drawing/2014/main" id="{5DE4B51A-1FC7-4405-BC43-CCCE670E3067}"/>
              </a:ext>
            </a:extLst>
          </p:cNvPr>
          <p:cNvSpPr>
            <a:spLocks noChangeArrowheads="1"/>
          </p:cNvSpPr>
          <p:nvPr/>
        </p:nvSpPr>
        <p:spPr bwMode="auto">
          <a:xfrm>
            <a:off x="2227162" y="5313184"/>
            <a:ext cx="4343400" cy="615553"/>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solidFill>
                  <a:schemeClr val="bg1"/>
                </a:solidFill>
                <a:cs typeface="Arial" panose="020B0604020202020204" pitchFamily="34" charset="0"/>
              </a:rPr>
              <a:t>Self is central to human existence</a:t>
            </a:r>
          </a:p>
          <a:p>
            <a:pPr eaLnBrk="1" hangingPunct="1"/>
            <a:endParaRPr lang="en-US" altLang="en-US" sz="1600" b="1" dirty="0">
              <a:solidFill>
                <a:schemeClr val="bg1"/>
              </a:solidFill>
              <a:cs typeface="Arial" panose="020B0604020202020204" pitchFamily="34" charset="0"/>
            </a:endParaRPr>
          </a:p>
        </p:txBody>
      </p:sp>
    </p:spTree>
    <p:extLst>
      <p:ext uri="{BB962C8B-B14F-4D97-AF65-F5344CB8AC3E}">
        <p14:creationId xmlns:p14="http://schemas.microsoft.com/office/powerpoint/2010/main" val="40400511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F607E301-8C68-4649-986A-E241EFDC214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Sum Up</a:t>
            </a:r>
          </a:p>
        </p:txBody>
      </p:sp>
      <p:sp>
        <p:nvSpPr>
          <p:cNvPr id="25603" name="Text Placeholder 2">
            <a:extLst>
              <a:ext uri="{FF2B5EF4-FFF2-40B4-BE49-F238E27FC236}">
                <a16:creationId xmlns:a16="http://schemas.microsoft.com/office/drawing/2014/main" id="{D7205C87-00E7-45B7-8595-A539795FA3EA}"/>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buFont typeface="Symbol" pitchFamily="18" charset="2"/>
              <a:buNone/>
            </a:pPr>
            <a:r>
              <a:rPr altLang="en-US" dirty="0"/>
              <a:t>Human Being is the co-existence of Self and Body</a:t>
            </a:r>
          </a:p>
          <a:p>
            <a:pPr>
              <a:buNone/>
            </a:pPr>
            <a:r>
              <a:rPr lang="en-US" altLang="en-US" dirty="0"/>
              <a:t>The transaction between Self and Body is only in the form of information </a:t>
            </a:r>
          </a:p>
          <a:p>
            <a:pPr>
              <a:buNone/>
            </a:pPr>
            <a:r>
              <a:rPr lang="en-US" altLang="en-US" dirty="0"/>
              <a:t>The Self decides how to fulfill its needs as well as the needs of the Body</a:t>
            </a:r>
          </a:p>
          <a:p>
            <a:pPr>
              <a:buFont typeface="Symbol" pitchFamily="18" charset="2"/>
              <a:buNone/>
            </a:pPr>
            <a:endParaRPr lang="en-US" altLang="en-US" dirty="0"/>
          </a:p>
          <a:p>
            <a:pPr>
              <a:buFont typeface="Symbol" pitchFamily="18" charset="2"/>
              <a:buNone/>
            </a:pPr>
            <a:r>
              <a:rPr lang="en-US" altLang="en-US" dirty="0"/>
              <a:t>The need of the Self is continuous happiness. It is </a:t>
            </a:r>
            <a:r>
              <a:rPr altLang="en-US" dirty="0"/>
              <a:t>fulfilled by right understanding and right feeling in the Self. For this, the program of the Self is </a:t>
            </a:r>
          </a:p>
          <a:p>
            <a:pPr>
              <a:buFont typeface="Symbol" pitchFamily="18" charset="2"/>
              <a:buNone/>
            </a:pPr>
            <a:r>
              <a:rPr lang="en-US" altLang="en-US" dirty="0"/>
              <a:t>		</a:t>
            </a:r>
            <a:r>
              <a:rPr altLang="en-US" dirty="0"/>
              <a:t>to understand harmony and</a:t>
            </a:r>
          </a:p>
          <a:p>
            <a:pPr>
              <a:buFont typeface="Symbol" pitchFamily="18" charset="2"/>
              <a:buNone/>
            </a:pPr>
            <a:r>
              <a:rPr lang="en-US" altLang="en-US" dirty="0"/>
              <a:t>		</a:t>
            </a:r>
            <a:r>
              <a:rPr altLang="en-US" dirty="0"/>
              <a:t>to live in harmony</a:t>
            </a:r>
          </a:p>
          <a:p>
            <a:pPr>
              <a:buFont typeface="Symbol" pitchFamily="18" charset="2"/>
              <a:buNone/>
            </a:pPr>
            <a:endParaRPr lang="en-US" altLang="en-US" dirty="0"/>
          </a:p>
          <a:p>
            <a:pPr>
              <a:buFont typeface="Symbol" pitchFamily="18" charset="2"/>
              <a:buNone/>
            </a:pPr>
            <a:r>
              <a:rPr lang="en-US" altLang="en-US" dirty="0"/>
              <a:t>The need of the Body is physical facility. It is fulfilled by physio-chemical things</a:t>
            </a:r>
            <a:endParaRPr altLang="en-US" dirty="0"/>
          </a:p>
          <a:p>
            <a:pPr>
              <a:buFont typeface="Symbol" pitchFamily="18" charset="2"/>
              <a:buNone/>
            </a:pPr>
            <a:r>
              <a:rPr altLang="en-US" dirty="0"/>
              <a:t>For this, the program of the Self is using the Body for production, protection and right utilization of physical facility. </a:t>
            </a:r>
            <a:r>
              <a:rPr lang="en-US" altLang="en-US" dirty="0"/>
              <a:t>This is the smaller part of the full program of the Self</a:t>
            </a:r>
            <a:endParaRPr altLang="en-US" dirty="0"/>
          </a:p>
          <a:p>
            <a:pPr>
              <a:buFont typeface="Symbol" pitchFamily="18" charset="2"/>
              <a:buNone/>
            </a:pPr>
            <a:endParaRPr altLang="en-US" dirty="0"/>
          </a:p>
          <a:p>
            <a:pPr>
              <a:buFont typeface="Symbol" pitchFamily="18" charset="2"/>
              <a:buNone/>
            </a:pPr>
            <a:r>
              <a:rPr lang="en-US" altLang="en-US" dirty="0"/>
              <a:t>Self is central to human existence. The Body is used as an instrument by the Self</a:t>
            </a:r>
            <a:endParaRPr altLang="en-US" dirty="0"/>
          </a:p>
        </p:txBody>
      </p:sp>
      <p:grpSp>
        <p:nvGrpSpPr>
          <p:cNvPr id="2" name="Group 5">
            <a:extLst>
              <a:ext uri="{FF2B5EF4-FFF2-40B4-BE49-F238E27FC236}">
                <a16:creationId xmlns:a16="http://schemas.microsoft.com/office/drawing/2014/main" id="{090BFED2-C8EA-4E25-9031-F36A43494387}"/>
              </a:ext>
            </a:extLst>
          </p:cNvPr>
          <p:cNvGrpSpPr>
            <a:grpSpLocks/>
          </p:cNvGrpSpPr>
          <p:nvPr/>
        </p:nvGrpSpPr>
        <p:grpSpPr bwMode="auto">
          <a:xfrm>
            <a:off x="4572001" y="3059668"/>
            <a:ext cx="5791199" cy="738664"/>
            <a:chOff x="4178945" y="2368705"/>
            <a:chExt cx="3882666" cy="1079166"/>
          </a:xfrm>
        </p:grpSpPr>
        <p:sp>
          <p:nvSpPr>
            <p:cNvPr id="25605" name="TextBox 3">
              <a:extLst>
                <a:ext uri="{FF2B5EF4-FFF2-40B4-BE49-F238E27FC236}">
                  <a16:creationId xmlns:a16="http://schemas.microsoft.com/office/drawing/2014/main" id="{7E89C435-C9C8-4DB6-A7FC-60462E27CDD7}"/>
                </a:ext>
              </a:extLst>
            </p:cNvPr>
            <p:cNvSpPr txBox="1">
              <a:spLocks noChangeArrowheads="1"/>
            </p:cNvSpPr>
            <p:nvPr/>
          </p:nvSpPr>
          <p:spPr bwMode="auto">
            <a:xfrm>
              <a:off x="4290745" y="2368705"/>
              <a:ext cx="3770866" cy="1079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685800" indent="-4572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dirty="0"/>
                <a:t> at all levels of being</a:t>
              </a:r>
            </a:p>
            <a:p>
              <a:pPr marL="228600" lvl="1" indent="0" eaLnBrk="1" hangingPunct="1"/>
              <a:r>
                <a:rPr lang="en-US" altLang="en-US" sz="1400" dirty="0">
                  <a:cs typeface="Arial" panose="020B0604020202020204" pitchFamily="34" charset="0"/>
                </a:rPr>
                <a:t>1. As an individual human being	   2. As a member of the family</a:t>
              </a:r>
            </a:p>
            <a:p>
              <a:pPr marL="228600" lvl="1" indent="0" eaLnBrk="1" hangingPunct="1"/>
              <a:r>
                <a:rPr lang="en-US" altLang="en-US" sz="1400" dirty="0">
                  <a:cs typeface="Arial" panose="020B0604020202020204" pitchFamily="34" charset="0"/>
                </a:rPr>
                <a:t>3. As a member of society	   4. As an unit in nature/existence</a:t>
              </a:r>
              <a:endParaRPr lang="en-GB" altLang="en-US" sz="1400" dirty="0"/>
            </a:p>
          </p:txBody>
        </p:sp>
        <p:sp>
          <p:nvSpPr>
            <p:cNvPr id="6" name="Right Brace 5">
              <a:extLst>
                <a:ext uri="{FF2B5EF4-FFF2-40B4-BE49-F238E27FC236}">
                  <a16:creationId xmlns:a16="http://schemas.microsoft.com/office/drawing/2014/main" id="{629193ED-25CD-417F-873F-49EB8DB942B5}"/>
                </a:ext>
              </a:extLst>
            </p:cNvPr>
            <p:cNvSpPr/>
            <p:nvPr/>
          </p:nvSpPr>
          <p:spPr>
            <a:xfrm>
              <a:off x="4178945" y="2368705"/>
              <a:ext cx="111799" cy="107916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sz="2000"/>
            </a:p>
          </p:txBody>
        </p:sp>
      </p:grpSp>
    </p:spTree>
  </p:cSld>
  <p:clrMapOvr>
    <a:masterClrMapping/>
  </p:clrMapOvr>
</p:sld>
</file>

<file path=ppt/theme/theme1.xml><?xml version="1.0" encoding="utf-8"?>
<a:theme xmlns:a="http://schemas.openxmlformats.org/drawingml/2006/main" name="UHV Theme 2022">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HV Theme 2022" id="{5F44E8CA-FB57-4662-A76B-14A89045FFC5}" vid="{37843496-EC4B-4BDC-BFBD-8302CB373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SLW PPT Template</Template>
  <TotalTime>0</TotalTime>
  <Words>3324</Words>
  <Application>Microsoft Office PowerPoint</Application>
  <PresentationFormat>Widescreen</PresentationFormat>
  <Paragraphs>343</Paragraphs>
  <Slides>31</Slides>
  <Notes>4</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Kruti Dev 010</vt:lpstr>
      <vt:lpstr>Symbol</vt:lpstr>
      <vt:lpstr>Times New Roman</vt:lpstr>
      <vt:lpstr>Wingdings</vt:lpstr>
      <vt:lpstr>UHV Theme 2022</vt:lpstr>
      <vt:lpstr>Lecture 9 The Body as an Instrument of the Self</vt:lpstr>
      <vt:lpstr>PowerPoint Presentation</vt:lpstr>
      <vt:lpstr>PowerPoint Presentation</vt:lpstr>
      <vt:lpstr> the</vt:lpstr>
      <vt:lpstr>PowerPoint Presentation</vt:lpstr>
      <vt:lpstr>PowerPoint Presentation</vt:lpstr>
      <vt:lpstr>PowerPoint Presentation</vt:lpstr>
      <vt:lpstr>PowerPoint Presentation</vt:lpstr>
      <vt:lpstr>Sum Up</vt:lpstr>
      <vt:lpstr>Sum Up</vt:lpstr>
      <vt:lpstr>Self Reflection</vt:lpstr>
      <vt:lpstr>Key Points</vt:lpstr>
      <vt:lpstr>PowerPoint Presentation</vt:lpstr>
      <vt:lpstr>      Self          Body</vt:lpstr>
      <vt:lpstr>I am the Seer</vt:lpstr>
      <vt:lpstr>I am the Doer</vt:lpstr>
      <vt:lpstr>I am the Enjoyer (Experiencer)</vt:lpstr>
      <vt:lpstr>PowerPoint Presentation</vt:lpstr>
      <vt:lpstr>FAQs for Lecture 9 </vt:lpstr>
      <vt:lpstr>Question(s):       Response</vt:lpstr>
      <vt:lpstr>Question(s):       Response</vt:lpstr>
      <vt:lpstr>Question(s):       Response</vt:lpstr>
      <vt:lpstr>Question(s):       Response</vt:lpstr>
      <vt:lpstr>Question(s):       Response</vt:lpstr>
      <vt:lpstr>Question(s):       Response</vt:lpstr>
      <vt:lpstr>Question(s):       Response</vt:lpstr>
      <vt:lpstr>Question(s):       Response</vt:lpstr>
      <vt:lpstr>Question(s):       Response</vt:lpstr>
      <vt:lpstr>Question(s):       Response</vt:lpstr>
      <vt:lpstr>Question(s):       Response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UHV Slides 2022</cp:keywords>
  <cp:lastModifiedBy/>
  <cp:revision>48</cp:revision>
  <dcterms:created xsi:type="dcterms:W3CDTF">2009-12-17T14:12:44Z</dcterms:created>
  <dcterms:modified xsi:type="dcterms:W3CDTF">2024-08-20T13:51:26Z</dcterms:modified>
</cp:coreProperties>
</file>